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62" r:id="rId5"/>
    <p:sldId id="265" r:id="rId6"/>
    <p:sldId id="263" r:id="rId7"/>
    <p:sldId id="259" r:id="rId8"/>
    <p:sldId id="261" r:id="rId9"/>
    <p:sldId id="260" r:id="rId10"/>
    <p:sldId id="264" r:id="rId1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501"/>
    <p:restoredTop sz="94762"/>
  </p:normalViewPr>
  <p:slideViewPr>
    <p:cSldViewPr snapToGrid="0" snapToObjects="1">
      <p:cViewPr varScale="1">
        <p:scale>
          <a:sx n="116" d="100"/>
          <a:sy n="116" d="100"/>
        </p:scale>
        <p:origin x="208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tiff>
</file>

<file path=ppt/media/image16.tiff>
</file>

<file path=ppt/media/image17.png>
</file>

<file path=ppt/media/image18.jpeg>
</file>

<file path=ppt/media/image19.jpeg>
</file>

<file path=ppt/media/image2.png>
</file>

<file path=ppt/media/image20.jpeg>
</file>

<file path=ppt/media/image21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60bda0dc2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60bda0dc20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g60bda0dc20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62eab4c84d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62eab4c84d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g62eab4c84d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3d2f48a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3d2f48a25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g63d2f48a25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3e51e399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3e51e399b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63e51e399b_0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3e51e399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3e51e399b_0_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g63e51e399b_0_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7" name="Google Shape;67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voila.readthedocs.io/en/stable/" TargetMode="External"/><Relationship Id="rId13" Type="http://schemas.openxmlformats.org/officeDocument/2006/relationships/hyperlink" Target="https://www.youtube.com/watch?v=7XliLU7ZC_s" TargetMode="External"/><Relationship Id="rId3" Type="http://schemas.openxmlformats.org/officeDocument/2006/relationships/hyperlink" Target="https://powerbi.microsoft.com/en-us/" TargetMode="External"/><Relationship Id="rId7" Type="http://schemas.openxmlformats.org/officeDocument/2006/relationships/hyperlink" Target="https://chartio.com/" TargetMode="External"/><Relationship Id="rId12" Type="http://schemas.openxmlformats.org/officeDocument/2006/relationships/hyperlink" Target="https://www.youtube.com/watch?v=mQyFp2MSl-s" TargetMode="External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datastudio.google.com/" TargetMode="External"/><Relationship Id="rId11" Type="http://schemas.openxmlformats.org/officeDocument/2006/relationships/hyperlink" Target="https://www.knime.com/" TargetMode="External"/><Relationship Id="rId5" Type="http://schemas.openxmlformats.org/officeDocument/2006/relationships/hyperlink" Target="https://www.qlik.com/us/" TargetMode="External"/><Relationship Id="rId15" Type="http://schemas.openxmlformats.org/officeDocument/2006/relationships/image" Target="../media/image1.png"/><Relationship Id="rId10" Type="http://schemas.openxmlformats.org/officeDocument/2006/relationships/hyperlink" Target="https://preset.io/" TargetMode="External"/><Relationship Id="rId4" Type="http://schemas.openxmlformats.org/officeDocument/2006/relationships/hyperlink" Target="https://www.tableau.com/" TargetMode="External"/><Relationship Id="rId9" Type="http://schemas.openxmlformats.org/officeDocument/2006/relationships/hyperlink" Target="https://superset.incubator.apache.org/" TargetMode="External"/><Relationship Id="rId14" Type="http://schemas.openxmlformats.org/officeDocument/2006/relationships/hyperlink" Target="https://docs.microsoft.com/en-us/sql/relational-databases/indexes/columnstore-indexes-overview?view=sql-server-2017" TargetMode="Externa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ncorebusiness.com/blog/power-bi-premium-p1-vs-p2-vs-p3/" TargetMode="External"/><Relationship Id="rId13" Type="http://schemas.openxmlformats.org/officeDocument/2006/relationships/hyperlink" Target="https://www.linkedin.com/in/mosha/" TargetMode="External"/><Relationship Id="rId18" Type="http://schemas.openxmlformats.org/officeDocument/2006/relationships/hyperlink" Target="https://news.microsoft.com/stories/people/amir-netz.html" TargetMode="External"/><Relationship Id="rId3" Type="http://schemas.openxmlformats.org/officeDocument/2006/relationships/hyperlink" Target="https://docs.microsoft.com/en-us/power-bi/connect-data/service-aml-integrate" TargetMode="External"/><Relationship Id="rId7" Type="http://schemas.openxmlformats.org/officeDocument/2006/relationships/hyperlink" Target="https://docs.microsoft.com/en-us/power-bi/connect-data/service-aml-integrate?context=azure/machine-learning/context/ml-context" TargetMode="External"/><Relationship Id="rId12" Type="http://schemas.openxmlformats.org/officeDocument/2006/relationships/hyperlink" Target="https://en.wikipedia.org/wiki/Mosha_Pasumansky" TargetMode="External"/><Relationship Id="rId17" Type="http://schemas.openxmlformats.org/officeDocument/2006/relationships/hyperlink" Target="https://www.youtube.com/watch?v=izOppfQGanI" TargetMode="External"/><Relationship Id="rId2" Type="http://schemas.openxmlformats.org/officeDocument/2006/relationships/hyperlink" Target="https://docs.microsoft.com/en-us/power-bi/transform-model/desktop-ai-insights" TargetMode="External"/><Relationship Id="rId16" Type="http://schemas.openxmlformats.org/officeDocument/2006/relationships/hyperlink" Target="https://www.kasperonbi.com/the-rise-and-history-of-power-bi-with-amir-netz/" TargetMode="External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cs.microsoft.com/en-us/azure/machine-learning/tutorial-power-bi-custom-model" TargetMode="External"/><Relationship Id="rId11" Type="http://schemas.openxmlformats.org/officeDocument/2006/relationships/image" Target="../media/image19.jpeg"/><Relationship Id="rId5" Type="http://schemas.openxmlformats.org/officeDocument/2006/relationships/hyperlink" Target="https://stackoverflow.com/questions/65899552/consuming-an-deployed-azure-ml-model-in-powerbi" TargetMode="External"/><Relationship Id="rId15" Type="http://schemas.openxmlformats.org/officeDocument/2006/relationships/hyperlink" Target="https://en.wikipedia.org/wiki/Data_analysis_expressions" TargetMode="External"/><Relationship Id="rId10" Type="http://schemas.openxmlformats.org/officeDocument/2006/relationships/image" Target="../media/image18.jpeg"/><Relationship Id="rId19" Type="http://schemas.openxmlformats.org/officeDocument/2006/relationships/image" Target="../media/image20.jpeg"/><Relationship Id="rId4" Type="http://schemas.openxmlformats.org/officeDocument/2006/relationships/hyperlink" Target="https://docs.microsoft.com/en-us/azure/azure-sql-edge/deploy-onnx" TargetMode="External"/><Relationship Id="rId9" Type="http://schemas.openxmlformats.org/officeDocument/2006/relationships/hyperlink" Target="https://docs.microsoft.com/en-us/azure/machine-learning/concept-endpoints" TargetMode="External"/><Relationship Id="rId14" Type="http://schemas.openxmlformats.org/officeDocument/2006/relationships/hyperlink" Target="https://www.youtube.com/watch?v=mX51gMNsT5M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statsbot.co/blog/modern-data-warehouse" TargetMode="External"/><Relationship Id="rId3" Type="http://schemas.openxmlformats.org/officeDocument/2006/relationships/hyperlink" Target="https://www.gartner.com/doc/reprints?id=1-65P04FG&amp;ct=190125" TargetMode="External"/><Relationship Id="rId7" Type="http://schemas.openxmlformats.org/officeDocument/2006/relationships/hyperlink" Target="https://www.omnisci.com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kinetica.com/partner/google-cloud-platform/" TargetMode="External"/><Relationship Id="rId11" Type="http://schemas.openxmlformats.org/officeDocument/2006/relationships/image" Target="../media/image3.tiff"/><Relationship Id="rId5" Type="http://schemas.openxmlformats.org/officeDocument/2006/relationships/hyperlink" Target="https://powerbi.microsoft.com/en-us/" TargetMode="External"/><Relationship Id="rId10" Type="http://schemas.openxmlformats.org/officeDocument/2006/relationships/hyperlink" Target="https://www.omnisci.com/demos/" TargetMode="External"/><Relationship Id="rId4" Type="http://schemas.openxmlformats.org/officeDocument/2006/relationships/hyperlink" Target="https://azure.microsoft.com/en-us/services/sql-data-warehouse/" TargetMode="External"/><Relationship Id="rId9" Type="http://schemas.openxmlformats.org/officeDocument/2006/relationships/hyperlink" Target="https://fivetran.com/blog/warehouse-benchmark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jupyterlab.readthedocs.io/en/stable/" TargetMode="External"/><Relationship Id="rId13" Type="http://schemas.openxmlformats.org/officeDocument/2006/relationships/hyperlink" Target="https://github.com/bloomberg/bqplot" TargetMode="External"/><Relationship Id="rId18" Type="http://schemas.openxmlformats.org/officeDocument/2006/relationships/hyperlink" Target="https://superset.incubator.apache.org/installation.html#getting-started" TargetMode="External"/><Relationship Id="rId3" Type="http://schemas.openxmlformats.org/officeDocument/2006/relationships/hyperlink" Target="http://druid.io/" TargetMode="External"/><Relationship Id="rId21" Type="http://schemas.openxmlformats.org/officeDocument/2006/relationships/hyperlink" Target="http://nvd3.org/examples/index.html" TargetMode="External"/><Relationship Id="rId7" Type="http://schemas.openxmlformats.org/officeDocument/2006/relationships/hyperlink" Target="https://annefou.github.io/jupyter_dashboards/02-dashboards/index.html" TargetMode="External"/><Relationship Id="rId12" Type="http://schemas.openxmlformats.org/officeDocument/2006/relationships/hyperlink" Target="https://www.youtube.com/watch?v=i40d8-Hu4vM" TargetMode="External"/><Relationship Id="rId17" Type="http://schemas.openxmlformats.org/officeDocument/2006/relationships/hyperlink" Target="https://chartio.com/" TargetMode="External"/><Relationship Id="rId25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6" Type="http://schemas.openxmlformats.org/officeDocument/2006/relationships/hyperlink" Target="https://github.com/maartenbreddels/ipyvolume" TargetMode="External"/><Relationship Id="rId20" Type="http://schemas.openxmlformats.org/officeDocument/2006/relationships/hyperlink" Target="https://youtu.be/24XDOkGJrEY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hiny.rstudio.com/" TargetMode="External"/><Relationship Id="rId11" Type="http://schemas.openxmlformats.org/officeDocument/2006/relationships/hyperlink" Target="https://github.com/jupyter-widgets/ipywidgets" TargetMode="External"/><Relationship Id="rId24" Type="http://schemas.openxmlformats.org/officeDocument/2006/relationships/hyperlink" Target="https://www.youtube.com/watch?v=vbH8E0nH2Nw" TargetMode="External"/><Relationship Id="rId5" Type="http://schemas.openxmlformats.org/officeDocument/2006/relationships/hyperlink" Target="https://www.anaconda.com/python-data-visualization-2018-why-so-many-libraries/" TargetMode="External"/><Relationship Id="rId15" Type="http://schemas.openxmlformats.org/officeDocument/2006/relationships/hyperlink" Target="https://docs.bokeh.org/en/latest/docs/user_guide.html" TargetMode="External"/><Relationship Id="rId23" Type="http://schemas.openxmlformats.org/officeDocument/2006/relationships/hyperlink" Target="https://druid.apache.org/" TargetMode="External"/><Relationship Id="rId10" Type="http://schemas.openxmlformats.org/officeDocument/2006/relationships/hyperlink" Target="https://github.com/voila-dashboards/voilai" TargetMode="External"/><Relationship Id="rId19" Type="http://schemas.openxmlformats.org/officeDocument/2006/relationships/hyperlink" Target="https://www.youtube.com/watch?v=AqousXQ7YHw" TargetMode="External"/><Relationship Id="rId4" Type="http://schemas.openxmlformats.org/officeDocument/2006/relationships/hyperlink" Target="https://calcite.apache.org/" TargetMode="External"/><Relationship Id="rId9" Type="http://schemas.openxmlformats.org/officeDocument/2006/relationships/hyperlink" Target="https://github.com/jupyter/dashboards" TargetMode="External"/><Relationship Id="rId14" Type="http://schemas.openxmlformats.org/officeDocument/2006/relationships/hyperlink" Target="https://www.youtube.com/watch?v=Dmxa2Kyfzxk" TargetMode="External"/><Relationship Id="rId22" Type="http://schemas.openxmlformats.org/officeDocument/2006/relationships/hyperlink" Target="http://nvd3.org/examples/stackedArea.html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jupyter.org/a-gallery-of-voil%C3%A0-examples-a2ce7ef99130" TargetMode="External"/><Relationship Id="rId7" Type="http://schemas.openxmlformats.org/officeDocument/2006/relationships/image" Target="../media/image7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tiff"/><Relationship Id="rId5" Type="http://schemas.openxmlformats.org/officeDocument/2006/relationships/hyperlink" Target="https://blog.jupyter.org/voila-gridstack-template-8a431c2b353e" TargetMode="External"/><Relationship Id="rId4" Type="http://schemas.openxmlformats.org/officeDocument/2006/relationships/hyperlink" Target="https://jupyter-flex.extrapolations.dev/voila-ipywidgets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s://docs.taipy.io/en/latest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www.taipy.io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youtube.com/watch?v=rOsytU9ERAQ" TargetMode="External"/><Relationship Id="rId5" Type="http://schemas.openxmlformats.org/officeDocument/2006/relationships/hyperlink" Target="https://betterprogramming.pub/discovering-taipy-and-taipy-gui-e1b664765017" TargetMode="External"/><Relationship Id="rId4" Type="http://schemas.openxmlformats.org/officeDocument/2006/relationships/hyperlink" Target="https://github.com/Avaiga/taipy" TargetMode="Externa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holistics.io/blog/the-rise-and-fall-of-the-olap-cube/" TargetMode="Externa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youtube.com/watch?v=7XliLU7ZC_s" TargetMode="External"/><Relationship Id="rId3" Type="http://schemas.openxmlformats.org/officeDocument/2006/relationships/hyperlink" Target="https://www.youtube.com/watch?v=vPN8_PCsJm4" TargetMode="External"/><Relationship Id="rId7" Type="http://schemas.openxmlformats.org/officeDocument/2006/relationships/hyperlink" Target="https://www.youtube.com/watch?v=mQyFp2MSl-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powerbi.microsoft.com/" TargetMode="External"/><Relationship Id="rId5" Type="http://schemas.openxmlformats.org/officeDocument/2006/relationships/hyperlink" Target="https://en.wikipedia.org/wiki/Microsoft_Analysis_Services" TargetMode="External"/><Relationship Id="rId4" Type="http://schemas.openxmlformats.org/officeDocument/2006/relationships/hyperlink" Target="https://azure.microsoft.com/en-us/services/sql-data-warehouse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n.wikipedia.org/wiki/Inverted_index" TargetMode="External"/><Relationship Id="rId5" Type="http://schemas.openxmlformats.org/officeDocument/2006/relationships/hyperlink" Target="https://stackoverflow.com/questions/47537318/b-tree-index-vs-inverted-index" TargetMode="External"/><Relationship Id="rId4" Type="http://schemas.openxmlformats.org/officeDocument/2006/relationships/hyperlink" Target="https://www.quora.com/In-database-design-what-exactly-is-the-difference-between-inverted-index-and-a-normal-index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/>
          <p:nvPr/>
        </p:nvSpPr>
        <p:spPr>
          <a:xfrm>
            <a:off x="79075" y="58250"/>
            <a:ext cx="8242500" cy="672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latin typeface="Calibri"/>
                <a:ea typeface="Calibri"/>
                <a:cs typeface="Calibri"/>
                <a:sym typeface="Calibri"/>
              </a:rPr>
              <a:t>Analytics Dashboards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There are many tools on the market to help visualize data in graphs and dashboards.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An </a:t>
            </a:r>
            <a:r>
              <a:rPr lang="en-US" b="1" dirty="0">
                <a:solidFill>
                  <a:srgbClr val="1155CC"/>
                </a:solidFill>
                <a:latin typeface="Calibri"/>
                <a:ea typeface="Calibri"/>
                <a:cs typeface="Calibri"/>
                <a:sym typeface="Calibri"/>
              </a:rPr>
              <a:t>interactive dashboard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is a combination of graphs, text fields, and controls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allowing user to select the data, filter data (for example, by date range or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by geography or by user),  aggregate, compare. etc.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The data queries are usually formulated in SQL.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Most common dashboards are: </a:t>
            </a:r>
          </a:p>
          <a:p>
            <a:pPr lvl="0"/>
            <a:endParaRPr lang="en-US" dirty="0">
              <a:latin typeface="+mj-lt"/>
              <a:ea typeface="Calibri"/>
              <a:cs typeface="Calibri"/>
              <a:sym typeface="Calibri"/>
            </a:endParaRPr>
          </a:p>
          <a:p>
            <a:pPr marL="285750" lvl="0" indent="-285750">
              <a:buSzPct val="100000"/>
              <a:buFont typeface="Wingdings" pitchFamily="2" charset="2"/>
              <a:buChar char="§"/>
            </a:pPr>
            <a:r>
              <a:rPr lang="en-US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Microsoft Power BI - </a:t>
            </a:r>
            <a:r>
              <a:rPr lang="en-US" dirty="0">
                <a:latin typeface="+mj-lt"/>
                <a:hlinkClick r:id="rId3"/>
              </a:rPr>
              <a:t>https://powerbi.microsoft.com/en-us/</a:t>
            </a:r>
            <a:endParaRPr lang="en-US" dirty="0">
              <a:solidFill>
                <a:schemeClr val="dk1"/>
              </a:solidFill>
              <a:latin typeface="+mj-lt"/>
              <a:ea typeface="Calibri"/>
              <a:cs typeface="Calibri"/>
              <a:sym typeface="Calibri"/>
            </a:endParaRPr>
          </a:p>
          <a:p>
            <a:pPr marL="285750" lvl="0" indent="-285750">
              <a:buSzPct val="100000"/>
              <a:buFont typeface="Wingdings" pitchFamily="2" charset="2"/>
              <a:buChar char="§"/>
            </a:pPr>
            <a:r>
              <a:rPr lang="en-US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Tableau - </a:t>
            </a:r>
            <a:r>
              <a:rPr lang="en-US" dirty="0">
                <a:latin typeface="+mj-lt"/>
                <a:hlinkClick r:id="rId4"/>
              </a:rPr>
              <a:t>https://www.tableau.com/</a:t>
            </a:r>
            <a:endParaRPr dirty="0">
              <a:latin typeface="+mj-lt"/>
              <a:ea typeface="Calibri"/>
              <a:cs typeface="Calibri"/>
              <a:sym typeface="Calibri"/>
            </a:endParaRPr>
          </a:p>
          <a:p>
            <a:pPr marL="285750" lvl="0" indent="-285750">
              <a:buSzPct val="100000"/>
              <a:buFont typeface="Wingdings" pitchFamily="2" charset="2"/>
              <a:buChar char="§"/>
            </a:pPr>
            <a:r>
              <a:rPr lang="en-US" dirty="0">
                <a:latin typeface="+mj-lt"/>
                <a:ea typeface="Calibri"/>
                <a:cs typeface="Calibri"/>
                <a:sym typeface="Calibri"/>
              </a:rPr>
              <a:t>Qlik - </a:t>
            </a:r>
            <a:r>
              <a:rPr lang="en-US" dirty="0">
                <a:latin typeface="+mj-lt"/>
                <a:hlinkClick r:id="rId5"/>
              </a:rPr>
              <a:t>https://www.qlik.com/us/</a:t>
            </a:r>
            <a:r>
              <a:rPr lang="en-US" dirty="0">
                <a:latin typeface="+mj-lt"/>
              </a:rPr>
              <a:t>  </a:t>
            </a:r>
          </a:p>
          <a:p>
            <a:pPr marL="285750" lvl="0" indent="-285750">
              <a:buSzPct val="100000"/>
              <a:buFont typeface="Wingdings" pitchFamily="2" charset="2"/>
              <a:buChar char="§"/>
            </a:pPr>
            <a:r>
              <a:rPr lang="en-US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Google </a:t>
            </a:r>
            <a:r>
              <a:rPr lang="en-US" dirty="0" err="1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DataStudio</a:t>
            </a:r>
            <a:r>
              <a:rPr lang="en-US" dirty="0">
                <a:solidFill>
                  <a:schemeClr val="dk1"/>
                </a:solidFill>
                <a:latin typeface="+mj-lt"/>
                <a:ea typeface="Calibri"/>
                <a:cs typeface="Calibri"/>
                <a:sym typeface="Calibri"/>
              </a:rPr>
              <a:t> - </a:t>
            </a:r>
            <a:r>
              <a:rPr lang="en-US" dirty="0">
                <a:latin typeface="+mj-lt"/>
                <a:hlinkClick r:id="rId6"/>
              </a:rPr>
              <a:t>https://datastudio.google.com/</a:t>
            </a:r>
            <a:r>
              <a:rPr lang="en-US" dirty="0">
                <a:latin typeface="+mj-lt"/>
              </a:rPr>
              <a:t> </a:t>
            </a:r>
          </a:p>
          <a:p>
            <a:pPr marL="285750" lvl="0" indent="-285750">
              <a:buSzPct val="100000"/>
              <a:buFont typeface="Wingdings" pitchFamily="2" charset="2"/>
              <a:buChar char="§"/>
            </a:pPr>
            <a:r>
              <a:rPr lang="en-US" dirty="0" err="1"/>
              <a:t>Chartio</a:t>
            </a:r>
            <a:r>
              <a:rPr lang="en-US" dirty="0"/>
              <a:t> - </a:t>
            </a:r>
            <a:r>
              <a:rPr lang="en-US" dirty="0">
                <a:hlinkClick r:id="rId7"/>
              </a:rPr>
              <a:t>https://</a:t>
            </a:r>
            <a:r>
              <a:rPr lang="en-US" dirty="0" err="1">
                <a:hlinkClick r:id="rId7"/>
              </a:rPr>
              <a:t>chartio.com</a:t>
            </a:r>
            <a:r>
              <a:rPr lang="en-US" dirty="0">
                <a:hlinkClick r:id="rId7"/>
              </a:rPr>
              <a:t>/</a:t>
            </a:r>
            <a:endParaRPr lang="en-US" dirty="0">
              <a:latin typeface="+mj-lt"/>
            </a:endParaRPr>
          </a:p>
          <a:p>
            <a:pPr marL="285750" lvl="0" indent="-285750">
              <a:buSzPct val="100000"/>
              <a:buFont typeface="Wingdings" pitchFamily="2" charset="2"/>
              <a:buChar char="§"/>
            </a:pPr>
            <a:r>
              <a:rPr lang="en-US" dirty="0" err="1">
                <a:latin typeface="+mj-lt"/>
              </a:rPr>
              <a:t>Jupyter</a:t>
            </a:r>
            <a:r>
              <a:rPr lang="en-US" dirty="0">
                <a:latin typeface="+mj-lt"/>
              </a:rPr>
              <a:t> dashboards - </a:t>
            </a:r>
            <a:r>
              <a:rPr lang="en-US" dirty="0">
                <a:hlinkClick r:id="rId8"/>
              </a:rPr>
              <a:t>https://voila.readthedocs.io/en/stable/</a:t>
            </a:r>
            <a:r>
              <a:rPr lang="en-US" dirty="0"/>
              <a:t> </a:t>
            </a:r>
          </a:p>
          <a:p>
            <a:pPr marL="285750" lvl="0" indent="-285750">
              <a:buSzPct val="100000"/>
              <a:buFont typeface="Wingdings" pitchFamily="2" charset="2"/>
              <a:buChar char="§"/>
            </a:pPr>
            <a:r>
              <a:rPr lang="en-US" dirty="0">
                <a:latin typeface="+mj-lt"/>
              </a:rPr>
              <a:t>Apache Superset - </a:t>
            </a:r>
            <a:r>
              <a:rPr lang="en-US" dirty="0">
                <a:hlinkClick r:id="rId9"/>
              </a:rPr>
              <a:t>https://superset.incubator.apache.org/</a:t>
            </a:r>
            <a:r>
              <a:rPr lang="en-US" dirty="0"/>
              <a:t> ( also </a:t>
            </a:r>
            <a:r>
              <a:rPr lang="en-US" dirty="0">
                <a:hlinkClick r:id="rId10"/>
              </a:rPr>
              <a:t>https://preset.io/</a:t>
            </a:r>
            <a:r>
              <a:rPr lang="en-US" dirty="0"/>
              <a:t> )</a:t>
            </a:r>
          </a:p>
          <a:p>
            <a:pPr marL="285750" lvl="0" indent="-285750">
              <a:buSzPct val="100000"/>
              <a:buFont typeface="Wingdings" pitchFamily="2" charset="2"/>
              <a:buChar char="§"/>
            </a:pPr>
            <a:r>
              <a:rPr lang="en-US" dirty="0">
                <a:latin typeface="+mj-lt"/>
              </a:rPr>
              <a:t>KNIME (Konstanz Information Miner) - free open-source data analytics, reporting and integration platform - </a:t>
            </a:r>
            <a:r>
              <a:rPr lang="en-US" dirty="0">
                <a:latin typeface="+mj-lt"/>
                <a:hlinkClick r:id="rId11"/>
              </a:rPr>
              <a:t>https://www.knime.com/</a:t>
            </a:r>
            <a:r>
              <a:rPr lang="en-US" dirty="0">
                <a:latin typeface="+mj-lt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Here is a demo of how fast Microsoft Power BI Premium works with MS SQL Server - 500+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Mln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rows of data -</a:t>
            </a:r>
            <a:r>
              <a:rPr lang="en-US" dirty="0">
                <a:solidFill>
                  <a:schemeClr val="dk1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12"/>
              </a:rPr>
              <a:t> </a:t>
            </a:r>
            <a:r>
              <a:rPr lang="en-US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https://www.youtube.com/watch?v=mQyFp2MSl-s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here is a demo of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Kinetica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DB using Tableau &amp; Power BI: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</a:t>
            </a:r>
            <a:r>
              <a:rPr lang="en-US" dirty="0">
                <a:solidFill>
                  <a:schemeClr val="dk1"/>
                </a:solidFill>
                <a:uFill>
                  <a:noFill/>
                </a:uFill>
                <a:latin typeface="Calibri"/>
                <a:ea typeface="Calibri"/>
                <a:cs typeface="Calibri"/>
                <a:sym typeface="Calibri"/>
                <a:hlinkClick r:id="rId13"/>
              </a:rPr>
              <a:t> </a:t>
            </a:r>
            <a:r>
              <a:rPr lang="en-US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3"/>
              </a:rPr>
              <a:t>https://www.youtube.com/watch?v=7XliLU7ZC_s</a:t>
            </a:r>
            <a:endParaRPr u="sng" dirty="0">
              <a:solidFill>
                <a:schemeClr val="hlink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Notice: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sub-second response on billions of rows of data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- no need in waiting to create indexes, fast load (even live streaming) of data (modern databases use </a:t>
            </a:r>
            <a:r>
              <a:rPr lang="en-US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columnstore</a:t>
            </a: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indexes - and are highly parallelized)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dk1"/>
                </a:solidFill>
              </a:rPr>
              <a:t>-</a:t>
            </a:r>
            <a:r>
              <a:rPr lang="en-US" sz="1000" dirty="0">
                <a:solidFill>
                  <a:schemeClr val="dk1"/>
                </a:solidFill>
                <a:uFill>
                  <a:noFill/>
                </a:uFill>
                <a:hlinkClick r:id="rId14"/>
              </a:rPr>
              <a:t> </a:t>
            </a:r>
            <a:r>
              <a:rPr lang="en-US" sz="1000" u="sng" dirty="0">
                <a:solidFill>
                  <a:schemeClr val="hlink"/>
                </a:solidFill>
                <a:hlinkClick r:id="rId14"/>
              </a:rPr>
              <a:t>https://docs.microsoft.com/en-us/sql/relational-databases/indexes/columnstore-indexes-overview?view=sql-server-2017</a:t>
            </a:r>
            <a:endParaRPr sz="10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0" name="Google Shape;90;p13"/>
          <p:cNvPicPr preferRelativeResize="0"/>
          <p:nvPr/>
        </p:nvPicPr>
        <p:blipFill>
          <a:blip r:embed="rId15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33026" y="589200"/>
            <a:ext cx="3392676" cy="1798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3"/>
          <p:cNvPicPr preferRelativeResize="0"/>
          <p:nvPr/>
        </p:nvPicPr>
        <p:blipFill>
          <a:blip r:embed="rId16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33025" y="3324624"/>
            <a:ext cx="3392675" cy="255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713166-68E0-C34B-8F82-638674A69693}"/>
              </a:ext>
            </a:extLst>
          </p:cNvPr>
          <p:cNvSpPr txBox="1"/>
          <p:nvPr/>
        </p:nvSpPr>
        <p:spPr>
          <a:xfrm>
            <a:off x="76200" y="76200"/>
            <a:ext cx="19594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Power BI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8B927C-522D-6F4B-80B0-22BDBA5A6A8D}"/>
              </a:ext>
            </a:extLst>
          </p:cNvPr>
          <p:cNvSpPr txBox="1"/>
          <p:nvPr/>
        </p:nvSpPr>
        <p:spPr>
          <a:xfrm>
            <a:off x="76200" y="4657310"/>
            <a:ext cx="59314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2"/>
              </a:rPr>
              <a:t>https://docs.microsoft.com/en-us/power-bi/transform-model/desktop-ai-insights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3"/>
              </a:rPr>
              <a:t>https://docs.microsoft.com/en-us/power-bi/connect-data/service-aml-integrate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4"/>
              </a:rPr>
              <a:t>https://docs.microsoft.com/en-us/azure/azure-sql-edge/deploy-onnx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5"/>
              </a:rPr>
              <a:t>https://stackoverflow.com/questions/65899552/consuming-an-deployed-azure-ml-model-in-powerbi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6"/>
              </a:rPr>
              <a:t>https://docs.microsoft.com/en-us/azure/machine-learning/tutorial-power-bi-custom-model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7"/>
              </a:rPr>
              <a:t>https://docs.microsoft.com/en-us/power-bi/connect-data/service-aml-integrate?context=azure/machine-learning/context/ml-context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8"/>
              </a:rPr>
              <a:t>https://www.encorebusiness.com/blog/power-bi-premium-p1-vs-p2-vs-p3/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9"/>
              </a:rPr>
              <a:t>https://docs.microsoft.com/en-us/azure/machine-learning/concept-endpoints</a:t>
            </a:r>
            <a:r>
              <a:rPr lang="en-US" sz="1200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42A035-64F2-F84E-A7D4-8E622F2E3DCA}"/>
              </a:ext>
            </a:extLst>
          </p:cNvPr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18269" y="239485"/>
            <a:ext cx="1163798" cy="15696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0EE822-3A79-6042-A6EF-1CFC73BF5C5B}"/>
              </a:ext>
            </a:extLst>
          </p:cNvPr>
          <p:cNvSpPr txBox="1"/>
          <p:nvPr/>
        </p:nvSpPr>
        <p:spPr>
          <a:xfrm>
            <a:off x="10369081" y="1779474"/>
            <a:ext cx="192838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Amir </a:t>
            </a:r>
            <a:r>
              <a:rPr lang="en-US" sz="1400" dirty="0" err="1"/>
              <a:t>Netz</a:t>
            </a:r>
            <a:br>
              <a:rPr lang="en-US" sz="1400" dirty="0"/>
            </a:br>
            <a:r>
              <a:rPr lang="en-US" sz="1200" dirty="0"/>
              <a:t>Microsoft since 1997</a:t>
            </a:r>
          </a:p>
        </p:txBody>
      </p:sp>
      <p:pic>
        <p:nvPicPr>
          <p:cNvPr id="7" name="Picture 2" descr="Cristian Petculescu (@petcu40) | Twitter">
            <a:extLst>
              <a:ext uri="{FF2B5EF4-FFF2-40B4-BE49-F238E27FC236}">
                <a16:creationId xmlns:a16="http://schemas.microsoft.com/office/drawing/2014/main" id="{73B7C2C5-729A-144F-AA09-C64700E88E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93782" y="2674958"/>
            <a:ext cx="1227138" cy="1227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AEC2FAA-D2B2-2044-8936-248320319DD9}"/>
              </a:ext>
            </a:extLst>
          </p:cNvPr>
          <p:cNvSpPr txBox="1"/>
          <p:nvPr/>
        </p:nvSpPr>
        <p:spPr>
          <a:xfrm>
            <a:off x="10343157" y="3902096"/>
            <a:ext cx="1928387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Cristian </a:t>
            </a:r>
            <a:r>
              <a:rPr lang="en-US" sz="1400" dirty="0" err="1"/>
              <a:t>Petculescu</a:t>
            </a:r>
            <a:br>
              <a:rPr lang="en-US" sz="1400" dirty="0"/>
            </a:br>
            <a:r>
              <a:rPr lang="en-US" sz="1200" dirty="0"/>
              <a:t>Microsoft since 1997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92A693-44DD-1342-8AA9-63F906F4F8FF}"/>
              </a:ext>
            </a:extLst>
          </p:cNvPr>
          <p:cNvSpPr txBox="1"/>
          <p:nvPr/>
        </p:nvSpPr>
        <p:spPr>
          <a:xfrm>
            <a:off x="76200" y="994769"/>
            <a:ext cx="6108109" cy="3662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rgbClr val="00B050"/>
                </a:solidFill>
              </a:rPr>
              <a:t>History</a:t>
            </a:r>
          </a:p>
          <a:p>
            <a:endParaRPr lang="en-US" sz="1200" b="1" dirty="0">
              <a:solidFill>
                <a:srgbClr val="FF0000"/>
              </a:solidFill>
            </a:endParaRPr>
          </a:p>
          <a:p>
            <a:r>
              <a:rPr lang="en-US" sz="1200" b="1" dirty="0">
                <a:solidFill>
                  <a:srgbClr val="FF0000"/>
                </a:solidFill>
              </a:rPr>
              <a:t>SSAS</a:t>
            </a:r>
            <a:r>
              <a:rPr lang="en-US" sz="1200" dirty="0"/>
              <a:t> (Microsoft SQL Server Analysis Services).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1999 - </a:t>
            </a:r>
            <a:r>
              <a:rPr lang="en-US" sz="1200" b="1" dirty="0">
                <a:solidFill>
                  <a:srgbClr val="FF0000"/>
                </a:solidFill>
              </a:rPr>
              <a:t>MOLAP - multidimensional engine</a:t>
            </a:r>
            <a:r>
              <a:rPr lang="en-US" sz="1200" dirty="0"/>
              <a:t> and </a:t>
            </a:r>
            <a:r>
              <a:rPr lang="en-US" sz="1200" b="1" dirty="0">
                <a:solidFill>
                  <a:srgbClr val="FF0000"/>
                </a:solidFill>
              </a:rPr>
              <a:t>MDX</a:t>
            </a:r>
            <a:r>
              <a:rPr lang="en-US" sz="1200" dirty="0"/>
              <a:t> (pre-aggregated data)</a:t>
            </a:r>
            <a:endParaRPr lang="en-US" sz="1200" b="1" dirty="0">
              <a:solidFill>
                <a:srgbClr val="FF0000"/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2009 - </a:t>
            </a:r>
            <a:r>
              <a:rPr lang="en-US" sz="1200" dirty="0">
                <a:solidFill>
                  <a:schemeClr val="tx1"/>
                </a:solidFill>
              </a:rPr>
              <a:t>tabular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VertiPaq</a:t>
            </a:r>
            <a:r>
              <a:rPr lang="en-US" sz="1200" b="1" dirty="0">
                <a:solidFill>
                  <a:srgbClr val="FF0000"/>
                </a:solidFill>
              </a:rPr>
              <a:t> engine</a:t>
            </a:r>
            <a:r>
              <a:rPr lang="en-US" sz="1200" dirty="0"/>
              <a:t> and </a:t>
            </a:r>
            <a:r>
              <a:rPr lang="en-US" sz="1200" b="1" dirty="0">
                <a:solidFill>
                  <a:srgbClr val="FF0000"/>
                </a:solidFill>
              </a:rPr>
              <a:t>DAX</a:t>
            </a:r>
            <a:r>
              <a:rPr lang="en-US" sz="1200" dirty="0"/>
              <a:t> (vertically packed in-memory data)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2015 – first release of Power BI</a:t>
            </a:r>
          </a:p>
          <a:p>
            <a:endParaRPr lang="en-US" sz="1200" dirty="0"/>
          </a:p>
          <a:p>
            <a:r>
              <a:rPr lang="en-US" sz="1200" b="1" dirty="0">
                <a:solidFill>
                  <a:srgbClr val="FF0000"/>
                </a:solidFill>
              </a:rPr>
              <a:t>MDX</a:t>
            </a:r>
            <a:r>
              <a:rPr lang="en-US" sz="1200" dirty="0"/>
              <a:t> (</a:t>
            </a:r>
            <a:r>
              <a:rPr lang="en-US" sz="1200" dirty="0" err="1"/>
              <a:t>MultiDimensional</a:t>
            </a:r>
            <a:r>
              <a:rPr lang="en-US" sz="1200" dirty="0"/>
              <a:t> </a:t>
            </a:r>
            <a:r>
              <a:rPr lang="en-US" sz="1200" dirty="0" err="1"/>
              <a:t>eXpressions</a:t>
            </a:r>
            <a:r>
              <a:rPr lang="en-US" sz="1200" dirty="0"/>
              <a:t>) – by </a:t>
            </a:r>
            <a:r>
              <a:rPr lang="en-US" sz="1200" b="1" dirty="0" err="1">
                <a:solidFill>
                  <a:srgbClr val="FF0000"/>
                </a:solidFill>
              </a:rPr>
              <a:t>Mosha</a:t>
            </a:r>
            <a:r>
              <a:rPr lang="en-US" sz="1200" b="1" dirty="0">
                <a:solidFill>
                  <a:srgbClr val="FF0000"/>
                </a:solidFill>
              </a:rPr>
              <a:t> </a:t>
            </a:r>
            <a:r>
              <a:rPr lang="en-US" sz="1200" b="1" dirty="0" err="1">
                <a:solidFill>
                  <a:srgbClr val="FF0000"/>
                </a:solidFill>
              </a:rPr>
              <a:t>Pasumansky</a:t>
            </a:r>
            <a:endParaRPr lang="en-US" sz="12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12"/>
              </a:rPr>
              <a:t>https://en.wikipedia.org/wiki/Mosha_Pasumansky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13"/>
              </a:rPr>
              <a:t>https://www.linkedin.com/in/mosha/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14"/>
              </a:rPr>
              <a:t>https://www.youtube.com/watch?v=mX51gMNsT5M</a:t>
            </a:r>
            <a:r>
              <a:rPr lang="en-US" sz="1200" dirty="0"/>
              <a:t> (</a:t>
            </a:r>
            <a:r>
              <a:rPr lang="en-US" sz="1200" dirty="0" err="1"/>
              <a:t>Mosha</a:t>
            </a:r>
            <a:r>
              <a:rPr lang="en-US" sz="1200" dirty="0"/>
              <a:t> sings)</a:t>
            </a:r>
          </a:p>
          <a:p>
            <a:endParaRPr lang="en-US" sz="1200" dirty="0"/>
          </a:p>
          <a:p>
            <a:r>
              <a:rPr lang="en-US" sz="1200" b="1" dirty="0">
                <a:solidFill>
                  <a:srgbClr val="FF0000"/>
                </a:solidFill>
              </a:rPr>
              <a:t>DAX</a:t>
            </a:r>
            <a:r>
              <a:rPr lang="en-US" sz="1200" dirty="0"/>
              <a:t> (Data Analysis </a:t>
            </a:r>
            <a:r>
              <a:rPr lang="en-US" sz="1200" dirty="0" err="1"/>
              <a:t>eXpressions</a:t>
            </a:r>
            <a:r>
              <a:rPr lang="en-US" sz="1200" dirty="0"/>
              <a:t>) </a:t>
            </a:r>
            <a:br>
              <a:rPr lang="en-US" sz="1200" dirty="0"/>
            </a:br>
            <a:r>
              <a:rPr lang="en-US" sz="1200" dirty="0"/>
              <a:t>    by </a:t>
            </a:r>
            <a:r>
              <a:rPr lang="en-US" sz="1200" b="1" dirty="0">
                <a:solidFill>
                  <a:srgbClr val="FF0000"/>
                </a:solidFill>
              </a:rPr>
              <a:t>Amir </a:t>
            </a:r>
            <a:r>
              <a:rPr lang="en-US" sz="1200" b="1" dirty="0" err="1">
                <a:solidFill>
                  <a:srgbClr val="FF0000"/>
                </a:solidFill>
              </a:rPr>
              <a:t>Netz</a:t>
            </a:r>
            <a:r>
              <a:rPr lang="en-US" sz="1200" dirty="0"/>
              <a:t> , </a:t>
            </a:r>
            <a:r>
              <a:rPr lang="en-US" sz="1200" b="1" dirty="0">
                <a:solidFill>
                  <a:srgbClr val="FF0000"/>
                </a:solidFill>
              </a:rPr>
              <a:t>Cristian </a:t>
            </a:r>
            <a:r>
              <a:rPr lang="en-US" sz="1200" b="1" dirty="0" err="1">
                <a:solidFill>
                  <a:srgbClr val="FF0000"/>
                </a:solidFill>
              </a:rPr>
              <a:t>Petculescu</a:t>
            </a:r>
            <a:r>
              <a:rPr lang="en-US" sz="1200" dirty="0"/>
              <a:t>, and Microsoft team,</a:t>
            </a:r>
          </a:p>
          <a:p>
            <a:r>
              <a:rPr lang="en-US" sz="1200" dirty="0"/>
              <a:t>    self-service, measure-based, visual, interactive, slice/dice.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15"/>
              </a:rPr>
              <a:t>https://en.wikipedia.org/wiki/Data_analysis_expressions</a:t>
            </a:r>
            <a:r>
              <a:rPr lang="en-US" sz="1200" dirty="0"/>
              <a:t> 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16"/>
              </a:rPr>
              <a:t>https://www.kasperonbi.com/the-rise-and-history-of-power-bi-with-amir-netz/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17"/>
              </a:rPr>
              <a:t>https://www.youtube.com/watch?v=izOppfQGanI</a:t>
            </a:r>
            <a:r>
              <a:rPr lang="en-US" sz="1200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hlinkClick r:id="rId18"/>
              </a:rPr>
              <a:t>https://news.microsoft.com/stories/people/amir-netz.html</a:t>
            </a:r>
            <a:r>
              <a:rPr lang="en-US" sz="1200" dirty="0"/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10DC537-5655-7342-874B-9E634384EF6E}"/>
              </a:ext>
            </a:extLst>
          </p:cNvPr>
          <p:cNvSpPr txBox="1"/>
          <p:nvPr/>
        </p:nvSpPr>
        <p:spPr>
          <a:xfrm>
            <a:off x="76200" y="599420"/>
            <a:ext cx="24057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First released in July 24, 2015</a:t>
            </a:r>
          </a:p>
        </p:txBody>
      </p:sp>
      <p:pic>
        <p:nvPicPr>
          <p:cNvPr id="1026" name="Picture 2" descr="Power-BI-Power BI Interview Questions">
            <a:extLst>
              <a:ext uri="{FF2B5EF4-FFF2-40B4-BE49-F238E27FC236}">
                <a16:creationId xmlns:a16="http://schemas.microsoft.com/office/drawing/2014/main" id="{4633113E-34A1-BC47-A993-30EC851414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14443" y="239485"/>
            <a:ext cx="2405743" cy="122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Power BI vs Tableau: Which is a better BI Tool?">
            <a:extLst>
              <a:ext uri="{FF2B5EF4-FFF2-40B4-BE49-F238E27FC236}">
                <a16:creationId xmlns:a16="http://schemas.microsoft.com/office/drawing/2014/main" id="{EA7E39FF-6795-6C43-9ADC-DD570CC6A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511664" y="4638063"/>
            <a:ext cx="4637566" cy="2190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6D9DA66-347A-7447-AFAF-8CD8164B95F0}"/>
              </a:ext>
            </a:extLst>
          </p:cNvPr>
          <p:cNvSpPr txBox="1"/>
          <p:nvPr/>
        </p:nvSpPr>
        <p:spPr>
          <a:xfrm>
            <a:off x="6928403" y="4317564"/>
            <a:ext cx="25551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Pro             vs         Premium</a:t>
            </a:r>
          </a:p>
        </p:txBody>
      </p:sp>
    </p:spTree>
    <p:extLst>
      <p:ext uri="{BB962C8B-B14F-4D97-AF65-F5344CB8AC3E}">
        <p14:creationId xmlns:p14="http://schemas.microsoft.com/office/powerpoint/2010/main" val="1152769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 txBox="1"/>
          <p:nvPr/>
        </p:nvSpPr>
        <p:spPr>
          <a:xfrm>
            <a:off x="-1" y="76200"/>
            <a:ext cx="5631705" cy="67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The top leaders for analytics platforms are </a:t>
            </a:r>
            <a:r>
              <a:rPr lang="en-US" sz="1200" b="1" dirty="0">
                <a:solidFill>
                  <a:srgbClr val="FF0000"/>
                </a:solidFill>
              </a:rPr>
              <a:t>Microsoft</a:t>
            </a:r>
            <a:r>
              <a:rPr lang="en-US" sz="1200" dirty="0"/>
              <a:t> and </a:t>
            </a:r>
            <a:r>
              <a:rPr lang="en-US" sz="1200" b="1" dirty="0">
                <a:solidFill>
                  <a:srgbClr val="FF0000"/>
                </a:solidFill>
              </a:rPr>
              <a:t>Tableau</a:t>
            </a:r>
            <a:r>
              <a:rPr lang="en-US" sz="1200" dirty="0"/>
              <a:t>. 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Both use standard SQL to get data.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u="sng" dirty="0">
                <a:solidFill>
                  <a:schemeClr val="hlink"/>
                </a:solidFill>
                <a:hlinkClick r:id="rId3"/>
              </a:rPr>
              <a:t>https://www.gartner.com/doc/reprints?id=1-65P04FG&amp;ct=190125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b="1" dirty="0">
                <a:solidFill>
                  <a:schemeClr val="dk1"/>
                </a:solidFill>
              </a:rPr>
              <a:t>Which database to use?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There are many options for SQL database.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For example, on Azure Cloud - Azure SQL Data Warehouse 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   - </a:t>
            </a:r>
            <a:r>
              <a:rPr lang="en-US" sz="1200" u="sng" dirty="0">
                <a:solidFill>
                  <a:schemeClr val="hlink"/>
                </a:solidFill>
                <a:hlinkClick r:id="rId4"/>
              </a:rPr>
              <a:t>https://azure.microsoft.com/en-us/services/sql-data-warehouse/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  BI &amp; Power BI - </a:t>
            </a:r>
            <a:r>
              <a:rPr lang="en-US" sz="1200" u="sng" dirty="0">
                <a:solidFill>
                  <a:schemeClr val="hlink"/>
                </a:solidFill>
                <a:hlinkClick r:id="rId5"/>
              </a:rPr>
              <a:t>https://powerbi.microsoft.com/en-us/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On Google Cloud we can use "Cloud SQL" (managed PostgreSQL) or </a:t>
            </a:r>
            <a:r>
              <a:rPr lang="en-US" sz="1200" dirty="0" err="1">
                <a:solidFill>
                  <a:schemeClr val="dk1"/>
                </a:solidFill>
              </a:rPr>
              <a:t>BigQuery</a:t>
            </a:r>
            <a:r>
              <a:rPr lang="en-US" sz="1200" dirty="0">
                <a:solidFill>
                  <a:schemeClr val="dk1"/>
                </a:solidFill>
              </a:rPr>
              <a:t>.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We can also consider GPU-based databases, for example: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 - </a:t>
            </a:r>
            <a:r>
              <a:rPr lang="en-US" sz="1200" dirty="0" err="1">
                <a:solidFill>
                  <a:schemeClr val="dk1"/>
                </a:solidFill>
              </a:rPr>
              <a:t>Kinetica</a:t>
            </a:r>
            <a:r>
              <a:rPr lang="en-US" sz="1200" dirty="0">
                <a:solidFill>
                  <a:schemeClr val="dk1"/>
                </a:solidFill>
              </a:rPr>
              <a:t> on Google Cloud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>
                <a:solidFill>
                  <a:schemeClr val="dk1"/>
                </a:solidFill>
              </a:rPr>
              <a:t>    - </a:t>
            </a:r>
            <a:r>
              <a:rPr lang="en-US" sz="1200" u="sng" dirty="0">
                <a:solidFill>
                  <a:schemeClr val="hlink"/>
                </a:solidFill>
                <a:hlinkClick r:id="rId6"/>
              </a:rPr>
              <a:t>https://www.kinetica.com/partner/google-cloud-platform/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 - </a:t>
            </a:r>
            <a:r>
              <a:rPr lang="en-US" sz="1200" dirty="0" err="1"/>
              <a:t>MapD</a:t>
            </a:r>
            <a:r>
              <a:rPr lang="en-US" sz="1200" dirty="0"/>
              <a:t> = </a:t>
            </a:r>
            <a:r>
              <a:rPr lang="en-US" sz="1200" dirty="0" err="1"/>
              <a:t>OmniSci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   - </a:t>
            </a:r>
            <a:r>
              <a:rPr lang="en-US" sz="1200" u="sng" dirty="0">
                <a:solidFill>
                  <a:schemeClr val="hlink"/>
                </a:solidFill>
                <a:hlinkClick r:id="rId7"/>
              </a:rPr>
              <a:t>https://www.omnisci.com/</a:t>
            </a:r>
            <a:r>
              <a:rPr lang="en-US" sz="1200" dirty="0"/>
              <a:t> 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/>
              <a:t>Similar options are available on AWS: Amazon RDS (PostgreSQL), Redshift, </a:t>
            </a:r>
            <a:r>
              <a:rPr lang="en-US" sz="1200" dirty="0" err="1"/>
              <a:t>SnowFlake</a:t>
            </a:r>
            <a:r>
              <a:rPr lang="en-US" sz="1200" dirty="0"/>
              <a:t>, Aurora, </a:t>
            </a:r>
            <a:r>
              <a:rPr lang="en-US" sz="1200" dirty="0" err="1"/>
              <a:t>kinetica</a:t>
            </a:r>
            <a:r>
              <a:rPr lang="en-US" sz="1200" dirty="0"/>
              <a:t>, </a:t>
            </a:r>
            <a:r>
              <a:rPr lang="en-US" sz="1200" dirty="0" err="1"/>
              <a:t>MapD</a:t>
            </a:r>
            <a:r>
              <a:rPr lang="en-US" sz="1200" dirty="0"/>
              <a:t>, etc.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Generally for sizes more than 1TB it is preferable to have a distributed DB like Google </a:t>
            </a:r>
            <a:r>
              <a:rPr lang="en-US" sz="1200" dirty="0" err="1">
                <a:solidFill>
                  <a:schemeClr val="dk1"/>
                </a:solidFill>
              </a:rPr>
              <a:t>BigQuery</a:t>
            </a:r>
            <a:r>
              <a:rPr lang="en-US" sz="1200" dirty="0">
                <a:solidFill>
                  <a:schemeClr val="dk1"/>
                </a:solidFill>
              </a:rPr>
              <a:t> (or Amazon </a:t>
            </a:r>
            <a:r>
              <a:rPr lang="en-US" sz="1200" dirty="0" err="1">
                <a:solidFill>
                  <a:schemeClr val="dk1"/>
                </a:solidFill>
              </a:rPr>
              <a:t>SnowFlake.net</a:t>
            </a:r>
            <a:r>
              <a:rPr lang="en-US" sz="1200" dirty="0">
                <a:solidFill>
                  <a:schemeClr val="dk1"/>
                </a:solidFill>
              </a:rPr>
              <a:t>)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	</a:t>
            </a:r>
            <a:r>
              <a:rPr lang="en-US" sz="1200" u="sng" dirty="0">
                <a:solidFill>
                  <a:schemeClr val="hlink"/>
                </a:solidFill>
                <a:hlinkClick r:id="rId8"/>
              </a:rPr>
              <a:t>https://statsbot.co/blog/modern-data-warehouse</a:t>
            </a:r>
            <a:endParaRPr sz="1200" u="sng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Speed depends on the size of the data too.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At small sizes (&lt;1TB) single-node solutions are faster (GPU-based are fastest).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So it maybe either one reasonably fast DB (Azure SQL Datawarehouse), or two databases - on big - but slow (Google </a:t>
            </a:r>
            <a:r>
              <a:rPr lang="en-US" sz="1200" dirty="0" err="1">
                <a:solidFill>
                  <a:schemeClr val="dk1"/>
                </a:solidFill>
              </a:rPr>
              <a:t>BigQuery</a:t>
            </a:r>
            <a:r>
              <a:rPr lang="en-US" sz="1200" dirty="0">
                <a:solidFill>
                  <a:schemeClr val="dk1"/>
                </a:solidFill>
              </a:rPr>
              <a:t>), and second smaller - but very fast (</a:t>
            </a:r>
            <a:r>
              <a:rPr lang="en-US" sz="1200" dirty="0" err="1">
                <a:solidFill>
                  <a:schemeClr val="dk1"/>
                </a:solidFill>
              </a:rPr>
              <a:t>omnisci</a:t>
            </a:r>
            <a:r>
              <a:rPr lang="en-US" sz="1200" dirty="0">
                <a:solidFill>
                  <a:schemeClr val="dk1"/>
                </a:solidFill>
              </a:rPr>
              <a:t> </a:t>
            </a:r>
            <a:r>
              <a:rPr lang="en-US" sz="1200" dirty="0" err="1">
                <a:solidFill>
                  <a:schemeClr val="dk1"/>
                </a:solidFill>
              </a:rPr>
              <a:t>MapD</a:t>
            </a:r>
            <a:r>
              <a:rPr lang="en-US" sz="1200" dirty="0">
                <a:solidFill>
                  <a:schemeClr val="dk1"/>
                </a:solidFill>
              </a:rPr>
              <a:t> GPU DB for interactive visual querying)</a:t>
            </a: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 -</a:t>
            </a:r>
            <a:r>
              <a:rPr lang="en-US" sz="1200" dirty="0">
                <a:solidFill>
                  <a:schemeClr val="dk1"/>
                </a:solidFill>
                <a:uFill>
                  <a:noFill/>
                </a:uFill>
                <a:hlinkClick r:id="rId9"/>
              </a:rPr>
              <a:t> </a:t>
            </a:r>
            <a:r>
              <a:rPr lang="en-US" sz="1200" u="sng" dirty="0">
                <a:solidFill>
                  <a:schemeClr val="hlink"/>
                </a:solidFill>
                <a:hlinkClick r:id="rId9"/>
              </a:rPr>
              <a:t>https://fivetran.com/blog/warehouse-benchmark</a:t>
            </a:r>
            <a:endParaRPr sz="1200" u="sng" dirty="0">
              <a:solidFill>
                <a:schemeClr val="hlink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dk1"/>
                </a:solidFill>
              </a:rPr>
              <a:t> -</a:t>
            </a:r>
            <a:r>
              <a:rPr lang="en-US" sz="1200" dirty="0">
                <a:solidFill>
                  <a:schemeClr val="dk1"/>
                </a:solidFill>
                <a:uFill>
                  <a:noFill/>
                </a:uFill>
                <a:hlinkClick r:id="rId10"/>
              </a:rPr>
              <a:t> </a:t>
            </a:r>
            <a:r>
              <a:rPr lang="en-US" sz="1200" u="sng" dirty="0">
                <a:solidFill>
                  <a:schemeClr val="hlink"/>
                </a:solidFill>
                <a:hlinkClick r:id="rId10"/>
              </a:rPr>
              <a:t>https://www.omnisci.com/demos/</a:t>
            </a:r>
            <a:endParaRPr sz="1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40FA918-49D9-E34F-A2D6-4AE71DCA1C6C}"/>
              </a:ext>
            </a:extLst>
          </p:cNvPr>
          <p:cNvPicPr>
            <a:picLocks noChangeAspect="1"/>
          </p:cNvPicPr>
          <p:nvPr/>
        </p:nvPicPr>
        <p:blipFill>
          <a:blip r:embed="rId11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31705" y="14208"/>
            <a:ext cx="6569964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5"/>
          <p:cNvSpPr txBox="1"/>
          <p:nvPr/>
        </p:nvSpPr>
        <p:spPr>
          <a:xfrm>
            <a:off x="0" y="0"/>
            <a:ext cx="7724274" cy="493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Open Source for building dashboards</a:t>
            </a:r>
            <a:endParaRPr sz="1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104;p15">
            <a:extLst>
              <a:ext uri="{FF2B5EF4-FFF2-40B4-BE49-F238E27FC236}">
                <a16:creationId xmlns:a16="http://schemas.microsoft.com/office/drawing/2014/main" id="{E7D5F79C-D4AD-A540-BA9D-F89E2BB72A81}"/>
              </a:ext>
            </a:extLst>
          </p:cNvPr>
          <p:cNvSpPr txBox="1"/>
          <p:nvPr/>
        </p:nvSpPr>
        <p:spPr>
          <a:xfrm>
            <a:off x="6509083" y="4554321"/>
            <a:ext cx="5666872" cy="2218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12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Apache Druid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 - 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  <a:hlinkClick r:id="rId3"/>
              </a:rPr>
              <a:t>http://druid.io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- open-source analytics data store (OLAP). Fast data ingestion and aggregation, scales to trillions of events and petabytes of data. Druid is best used to power analytic dashboards and applications.</a:t>
            </a:r>
          </a:p>
          <a:p>
            <a:pPr lvl="0"/>
            <a:endParaRPr lang="en-US" sz="1200" dirty="0">
              <a:latin typeface="Calibri"/>
              <a:ea typeface="Calibri"/>
              <a:cs typeface="Calibri"/>
              <a:sym typeface="Calibri"/>
            </a:endParaRPr>
          </a:p>
          <a:p>
            <a:pPr lvl="0"/>
            <a:r>
              <a:rPr lang="en-US" sz="12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Apache Calcite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1200" dirty="0">
                <a:hlinkClick r:id="rId4"/>
              </a:rPr>
              <a:t>https://calcite.apache.org/</a:t>
            </a:r>
            <a:r>
              <a:rPr lang="en-US" sz="1200" dirty="0"/>
              <a:t> - translate SQL to JSON queries for Druid and other systems</a:t>
            </a:r>
            <a:endParaRPr lang="en-US" sz="1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Visualization - why so many packages?</a:t>
            </a:r>
            <a:br>
              <a:rPr lang="en-US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- 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https://www.anaconda.com/python-data-visualization-2018-why-so-many-libraries/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200" dirty="0">
              <a:latin typeface="Calibri"/>
              <a:ea typeface="Calibri"/>
              <a:cs typeface="Calibri"/>
              <a:sym typeface="Calibri"/>
            </a:endParaRPr>
          </a:p>
          <a:p>
            <a:pPr lvl="0"/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Visualization for R - Shiny (R-Studio) - 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  <a:hlinkClick r:id="rId6"/>
              </a:rPr>
              <a:t>https://shiny.rstudio.com/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</p:txBody>
      </p:sp>
      <p:sp>
        <p:nvSpPr>
          <p:cNvPr id="4" name="Google Shape;104;p15">
            <a:extLst>
              <a:ext uri="{FF2B5EF4-FFF2-40B4-BE49-F238E27FC236}">
                <a16:creationId xmlns:a16="http://schemas.microsoft.com/office/drawing/2014/main" id="{9D1DDD27-DE6B-9942-ACEC-480DFD9B07D6}"/>
              </a:ext>
            </a:extLst>
          </p:cNvPr>
          <p:cNvSpPr txBox="1"/>
          <p:nvPr/>
        </p:nvSpPr>
        <p:spPr>
          <a:xfrm>
            <a:off x="72190" y="4144005"/>
            <a:ext cx="6436895" cy="2509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 err="1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US" sz="1200" b="1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Dashboards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: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notebooks and dashboards </a:t>
            </a:r>
            <a:br>
              <a:rPr lang="en-US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https://annefou.github.io/jupyter_dashboards/02-dashboards/index.html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Lab -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8"/>
              </a:rPr>
              <a:t>https://jupyterlab.readthedocs.io/en/stable/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Dashboards -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9"/>
              </a:rPr>
              <a:t>https://github.com/jupyter/dashboards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 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457200" indent="-342900">
              <a:buSzPts val="1800"/>
              <a:buFont typeface="Calibri"/>
              <a:buChar char="●"/>
            </a:pPr>
            <a:r>
              <a:rPr lang="en-US" sz="1200" dirty="0"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</a:rPr>
              <a:t>Voila - serve dashboards - </a:t>
            </a:r>
            <a:r>
              <a:rPr lang="en-US" sz="1200" u="sng" dirty="0">
                <a:solidFill>
                  <a:schemeClr val="hlink"/>
                </a:solidFill>
                <a:latin typeface="Calibri" panose="020F0502020204030204" pitchFamily="34" charset="0"/>
                <a:ea typeface="Calibri"/>
                <a:cs typeface="Calibri" panose="020F0502020204030204" pitchFamily="34" charset="0"/>
                <a:sym typeface="Calibri"/>
                <a:hlinkClick r:id="rId10"/>
              </a:rPr>
              <a:t>https://github.com/voila-dashboards/voila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 - now part of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jupyter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 </a:t>
            </a:r>
          </a:p>
          <a:p>
            <a:pPr marL="114300">
              <a:buSzPts val="1800"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================================</a:t>
            </a:r>
          </a:p>
          <a:p>
            <a:pPr marL="457200" indent="-342900">
              <a:buSzPts val="1800"/>
              <a:buFont typeface="Calibri"/>
              <a:buChar char="●"/>
            </a:pP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ipywidgets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1"/>
              </a:rPr>
              <a:t>https://github.com/jupyter-widgets/ipywidgets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  </a:t>
            </a:r>
            <a:br>
              <a:rPr lang="en-US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                   -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https://www.youtube.com/watch?v=i40d8-Hu4vM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 (40 min demo from 2017)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bqplot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3"/>
              </a:rPr>
              <a:t>https://github.com/bloomberg/bqplot</a:t>
            </a: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        -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4"/>
              </a:rPr>
              <a:t>https://www.youtube.com/watch?v=Dmxa2Kyfzxk</a:t>
            </a:r>
            <a:r>
              <a:rPr lang="en-US" sz="1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(demo 2018)</a:t>
            </a:r>
            <a:endParaRPr sz="1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Bokeh - interactive graphics -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5"/>
              </a:rPr>
              <a:t>https://docs.bokeh.org/en/latest/docs/user_guide.html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457200" indent="-342900">
              <a:buSzPts val="1800"/>
              <a:buFont typeface="Calibri"/>
              <a:buChar char="●"/>
            </a:pP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ipyvolume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- 3-D  visualization (rotate &amp; resize 3D graphs) in </a:t>
            </a:r>
            <a:r>
              <a:rPr lang="en-US" sz="1200" dirty="0" err="1">
                <a:latin typeface="Calibri"/>
                <a:ea typeface="Calibri"/>
                <a:cs typeface="Calibri"/>
                <a:sym typeface="Calibri"/>
              </a:rPr>
              <a:t>Jupyter</a:t>
            </a:r>
            <a:br>
              <a:rPr lang="en-US" sz="1200" dirty="0">
                <a:latin typeface="Calibri"/>
                <a:ea typeface="Calibri"/>
                <a:cs typeface="Calibri"/>
                <a:sym typeface="Calibri"/>
              </a:rPr>
            </a:b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sz="12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6"/>
              </a:rPr>
              <a:t>https://github.com/maartenbreddels/ipyvolume</a:t>
            </a:r>
            <a:r>
              <a:rPr lang="en-US" sz="1200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endParaRPr lang="en-US" sz="1200" dirty="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endParaRPr lang="en-US" sz="12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9B2D23F-B132-2948-8E84-3E1C1B049FB5}"/>
              </a:ext>
            </a:extLst>
          </p:cNvPr>
          <p:cNvSpPr txBox="1"/>
          <p:nvPr/>
        </p:nvSpPr>
        <p:spPr>
          <a:xfrm>
            <a:off x="0" y="792645"/>
            <a:ext cx="650908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FF0000"/>
                </a:solidFill>
              </a:rPr>
              <a:t>Apache Superset</a:t>
            </a:r>
            <a:r>
              <a:rPr lang="en-US" sz="1200" dirty="0"/>
              <a:t>, open-source, similar to Tableau or  </a:t>
            </a:r>
            <a:r>
              <a:rPr lang="en-US" sz="1200" dirty="0" err="1"/>
              <a:t>Chartio</a:t>
            </a:r>
            <a:r>
              <a:rPr lang="en-US" sz="1200" dirty="0"/>
              <a:t> ( </a:t>
            </a:r>
            <a:r>
              <a:rPr lang="en-US" sz="1200" dirty="0">
                <a:hlinkClick r:id="rId17"/>
              </a:rPr>
              <a:t>https://chartio.com/</a:t>
            </a:r>
            <a:r>
              <a:rPr lang="en-US" sz="1200" dirty="0"/>
              <a:t> ). </a:t>
            </a:r>
            <a:br>
              <a:rPr lang="en-US" sz="1200" dirty="0"/>
            </a:br>
            <a:r>
              <a:rPr lang="en-US" sz="1200" dirty="0"/>
              <a:t>The dashboard definition is in JSON file, the data is queried using SQL from a database.</a:t>
            </a:r>
          </a:p>
          <a:p>
            <a:r>
              <a:rPr lang="en-US" sz="1200" dirty="0"/>
              <a:t> - </a:t>
            </a:r>
            <a:r>
              <a:rPr lang="en-US" sz="1200" dirty="0">
                <a:hlinkClick r:id="rId18"/>
              </a:rPr>
              <a:t>https://superset.incubator.apache.org/installation.html#getting-started</a:t>
            </a:r>
            <a:r>
              <a:rPr lang="en-US" sz="1200" dirty="0"/>
              <a:t> </a:t>
            </a:r>
            <a:br>
              <a:rPr lang="en-US" sz="1200" dirty="0"/>
            </a:br>
            <a:r>
              <a:rPr lang="en-US" sz="1200" dirty="0"/>
              <a:t> - </a:t>
            </a:r>
            <a:r>
              <a:rPr lang="en-US" sz="1200" dirty="0">
                <a:hlinkClick r:id="rId19"/>
              </a:rPr>
              <a:t>https://www.youtube.com/watch?v=AqousXQ7YHw</a:t>
            </a:r>
            <a:r>
              <a:rPr lang="en-US" sz="1200" dirty="0"/>
              <a:t> – 15 min demo</a:t>
            </a:r>
            <a:br>
              <a:rPr lang="en-US" sz="1200" dirty="0"/>
            </a:br>
            <a:r>
              <a:rPr lang="en-US" sz="1200" dirty="0"/>
              <a:t> - </a:t>
            </a:r>
            <a:r>
              <a:rPr lang="en-US" sz="1200" dirty="0">
                <a:hlinkClick r:id="rId20"/>
              </a:rPr>
              <a:t>https://youtu.be/24XDOkGJrEY</a:t>
            </a:r>
            <a:r>
              <a:rPr lang="en-US" sz="1200" dirty="0"/>
              <a:t> - very good lecture (history and anatomy of Apache Superset).</a:t>
            </a:r>
          </a:p>
          <a:p>
            <a:br>
              <a:rPr lang="en-US" sz="1200" dirty="0"/>
            </a:br>
            <a:r>
              <a:rPr lang="en-US" sz="1200" dirty="0"/>
              <a:t>Looks like it has good documentation on how to install it on Linux, Mac, or Windows. </a:t>
            </a:r>
            <a:br>
              <a:rPr lang="en-US" sz="1200" dirty="0"/>
            </a:br>
            <a:r>
              <a:rPr lang="en-US" sz="1200" dirty="0"/>
              <a:t>And how to work with various SQL databases. Superset's stack is: Python backend (Flask App Builder (authentication, roles, CRUD,...), pandas, </a:t>
            </a:r>
            <a:r>
              <a:rPr lang="en-US" sz="1200" dirty="0" err="1"/>
              <a:t>SqlAlchemy</a:t>
            </a:r>
            <a:r>
              <a:rPr lang="en-US" sz="1200" dirty="0"/>
              <a:t>) + </a:t>
            </a:r>
            <a:r>
              <a:rPr lang="en-US" sz="1200" dirty="0" err="1"/>
              <a:t>Javascript</a:t>
            </a:r>
            <a:r>
              <a:rPr lang="en-US" sz="1200" dirty="0"/>
              <a:t> frontend Here are some examples from nvd3.org - </a:t>
            </a:r>
            <a:r>
              <a:rPr lang="en-US" sz="1200" dirty="0">
                <a:hlinkClick r:id="rId21"/>
              </a:rPr>
              <a:t>http://nvd3.org/examples/index.html</a:t>
            </a:r>
            <a:endParaRPr lang="en-US" sz="1200" dirty="0"/>
          </a:p>
          <a:p>
            <a:r>
              <a:rPr lang="en-US" sz="1200" dirty="0"/>
              <a:t>Try clicking on charts - enjoy animation effects - </a:t>
            </a:r>
            <a:r>
              <a:rPr lang="en-US" sz="1200" dirty="0">
                <a:hlinkClick r:id="rId22"/>
              </a:rPr>
              <a:t>http://nvd3.org/examples/stackedArea.html</a:t>
            </a:r>
            <a:r>
              <a:rPr lang="en-US" sz="1200" dirty="0"/>
              <a:t> </a:t>
            </a:r>
          </a:p>
          <a:p>
            <a:r>
              <a:rPr lang="en-US" sz="1200" dirty="0"/>
              <a:t>Superset works very well with Druid - </a:t>
            </a:r>
            <a:r>
              <a:rPr lang="en-US" sz="1200" dirty="0">
                <a:hlinkClick r:id="rId23"/>
              </a:rPr>
              <a:t>https://druid.apache.org/</a:t>
            </a:r>
            <a:r>
              <a:rPr lang="en-US" sz="1200" dirty="0"/>
              <a:t> - </a:t>
            </a:r>
          </a:p>
          <a:p>
            <a:r>
              <a:rPr lang="en-US" sz="1200" dirty="0"/>
              <a:t>Watch this lecture - </a:t>
            </a:r>
            <a:r>
              <a:rPr lang="en-US" sz="1200" dirty="0">
                <a:hlinkClick r:id="rId24"/>
              </a:rPr>
              <a:t>https://www.youtube.com/watch?v=vbH8E0nH2Nw</a:t>
            </a:r>
            <a:r>
              <a:rPr lang="en-US" sz="1200" dirty="0"/>
              <a:t> - lecture about technologies to be used behind Interactive dashboards. He goes over OLAP, SQL, star-schema, key-value stores, and columnar stores. Then describes in detail why Druid is an excellent solution.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4FEAD13-36EC-6044-A80C-95A5F00CF368}"/>
              </a:ext>
            </a:extLst>
          </p:cNvPr>
          <p:cNvPicPr>
            <a:picLocks noChangeAspect="1"/>
          </p:cNvPicPr>
          <p:nvPr/>
        </p:nvPicPr>
        <p:blipFill>
          <a:blip r:embed="rId2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6987" y="1386138"/>
            <a:ext cx="4351065" cy="14026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28D429-9DBA-0344-B929-047ED92C65AE}"/>
              </a:ext>
            </a:extLst>
          </p:cNvPr>
          <p:cNvSpPr txBox="1"/>
          <p:nvPr/>
        </p:nvSpPr>
        <p:spPr>
          <a:xfrm>
            <a:off x="6972300" y="234770"/>
            <a:ext cx="136558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Apache </a:t>
            </a:r>
            <a:r>
              <a:rPr lang="en-US" b="1" dirty="0">
                <a:solidFill>
                  <a:srgbClr val="FF0000"/>
                </a:solidFill>
              </a:rPr>
              <a:t>Druid</a:t>
            </a:r>
          </a:p>
          <a:p>
            <a:r>
              <a:rPr lang="en-US" dirty="0"/>
              <a:t>columnar storage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84B71F6-DE4B-DC47-BA80-D5D8AC089559}"/>
              </a:ext>
            </a:extLst>
          </p:cNvPr>
          <p:cNvSpPr txBox="1"/>
          <p:nvPr/>
        </p:nvSpPr>
        <p:spPr>
          <a:xfrm>
            <a:off x="8614611" y="231685"/>
            <a:ext cx="146784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Apache </a:t>
            </a:r>
            <a:r>
              <a:rPr lang="en-US" b="1" dirty="0">
                <a:solidFill>
                  <a:srgbClr val="FF0000"/>
                </a:solidFill>
              </a:rPr>
              <a:t>Airflow</a:t>
            </a:r>
          </a:p>
          <a:p>
            <a:r>
              <a:rPr lang="en-US" dirty="0"/>
              <a:t>workflow management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F28116A-75BB-9D41-8309-6A322A60D556}"/>
              </a:ext>
            </a:extLst>
          </p:cNvPr>
          <p:cNvSpPr txBox="1"/>
          <p:nvPr/>
        </p:nvSpPr>
        <p:spPr>
          <a:xfrm>
            <a:off x="10359187" y="231685"/>
            <a:ext cx="16844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Apache </a:t>
            </a:r>
            <a:r>
              <a:rPr lang="en-US" b="1" dirty="0">
                <a:solidFill>
                  <a:srgbClr val="FF0000"/>
                </a:solidFill>
              </a:rPr>
              <a:t>Superset</a:t>
            </a:r>
          </a:p>
          <a:p>
            <a:r>
              <a:rPr lang="en-US" dirty="0"/>
              <a:t>Dashboards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3CBA9F-5E53-794B-A6B7-6C00679DD87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66509" y="106189"/>
            <a:ext cx="2976438" cy="414915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BF3338B-8AFE-D94B-8672-7C668B65C048}"/>
              </a:ext>
            </a:extLst>
          </p:cNvPr>
          <p:cNvSpPr txBox="1"/>
          <p:nvPr/>
        </p:nvSpPr>
        <p:spPr>
          <a:xfrm>
            <a:off x="371958" y="929691"/>
            <a:ext cx="612183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Gallery of Voilà Examples</a:t>
            </a:r>
          </a:p>
          <a:p>
            <a:r>
              <a:rPr lang="en-US" dirty="0">
                <a:hlinkClick r:id="rId3"/>
              </a:rPr>
              <a:t>https://blog.jupyter.org/a-gallery-of-voil%C3%A0-examples-a2ce7ef99130</a:t>
            </a:r>
            <a:endParaRPr lang="en-US" dirty="0"/>
          </a:p>
          <a:p>
            <a:endParaRPr lang="en-US" dirty="0"/>
          </a:p>
          <a:p>
            <a:r>
              <a:rPr lang="en-US" dirty="0"/>
              <a:t>Voila, widgets, extrapolations</a:t>
            </a:r>
          </a:p>
          <a:p>
            <a:r>
              <a:rPr lang="en-US" dirty="0"/>
              <a:t> </a:t>
            </a:r>
            <a:r>
              <a:rPr lang="en-US" dirty="0">
                <a:hlinkClick r:id="rId4"/>
              </a:rPr>
              <a:t>https://jupyter-flex.extrapolations.dev/voila-ipywidgets/</a:t>
            </a:r>
            <a:r>
              <a:rPr lang="en-US" dirty="0"/>
              <a:t>  - </a:t>
            </a:r>
          </a:p>
          <a:p>
            <a:endParaRPr lang="en-US" dirty="0"/>
          </a:p>
          <a:p>
            <a:r>
              <a:rPr lang="en-US" dirty="0"/>
              <a:t>Configure your dashboards with Voilà </a:t>
            </a:r>
            <a:r>
              <a:rPr lang="en-US" dirty="0" err="1"/>
              <a:t>gridstack</a:t>
            </a:r>
            <a:r>
              <a:rPr lang="en-US" dirty="0"/>
              <a:t> template</a:t>
            </a:r>
          </a:p>
          <a:p>
            <a:r>
              <a:rPr lang="en-US" dirty="0">
                <a:hlinkClick r:id="rId5"/>
              </a:rPr>
              <a:t>https://blog.jupyter.org/voila-gridstack-template-8a431c2b353e</a:t>
            </a:r>
            <a:r>
              <a:rPr lang="en-US" dirty="0"/>
              <a:t> -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509ECF-272A-D44B-B4D5-8C4F4437983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3185" y="4525505"/>
            <a:ext cx="4269761" cy="233249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979259-7B66-2244-B851-19ECF889A6B9}"/>
              </a:ext>
            </a:extLst>
          </p:cNvPr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969" y="3107410"/>
            <a:ext cx="5331417" cy="33321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6AF37B-4C49-284C-9B11-EF05D49A10D3}"/>
              </a:ext>
            </a:extLst>
          </p:cNvPr>
          <p:cNvSpPr txBox="1"/>
          <p:nvPr/>
        </p:nvSpPr>
        <p:spPr>
          <a:xfrm>
            <a:off x="0" y="106189"/>
            <a:ext cx="77731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/>
              <a:t>Jupyter</a:t>
            </a:r>
            <a:r>
              <a:rPr lang="en-US" sz="2400" b="1" dirty="0"/>
              <a:t> Dashboards – open source and flexibility</a:t>
            </a:r>
          </a:p>
        </p:txBody>
      </p:sp>
    </p:spTree>
    <p:extLst>
      <p:ext uri="{BB962C8B-B14F-4D97-AF65-F5344CB8AC3E}">
        <p14:creationId xmlns:p14="http://schemas.microsoft.com/office/powerpoint/2010/main" val="1385454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F3338B-8AFE-D94B-8672-7C668B65C048}"/>
              </a:ext>
            </a:extLst>
          </p:cNvPr>
          <p:cNvSpPr txBox="1"/>
          <p:nvPr/>
        </p:nvSpPr>
        <p:spPr>
          <a:xfrm>
            <a:off x="371958" y="929691"/>
            <a:ext cx="6985283" cy="181588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open-source Python web-application builder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turns Data and AI algorithms into full web apps in no time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https://www.taipy.io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https://docs.taipy.io/en/latest/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4"/>
              </a:rPr>
              <a:t>https://github.com/Avaiga/taipy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https://betterprogramming.pub/discovering-taipy-and-taipy-gui-e1b664765017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6"/>
              </a:rPr>
              <a:t>https://</a:t>
            </a:r>
            <a:r>
              <a:rPr lang="en-US" dirty="0" err="1">
                <a:hlinkClick r:id="rId6"/>
              </a:rPr>
              <a:t>www.youtube.com</a:t>
            </a:r>
            <a:r>
              <a:rPr lang="en-US" dirty="0">
                <a:hlinkClick r:id="rId6"/>
              </a:rPr>
              <a:t>/</a:t>
            </a:r>
            <a:r>
              <a:rPr lang="en-US" dirty="0" err="1">
                <a:hlinkClick r:id="rId6"/>
              </a:rPr>
              <a:t>watch?v</a:t>
            </a:r>
            <a:r>
              <a:rPr lang="en-US" dirty="0">
                <a:hlinkClick r:id="rId6"/>
              </a:rPr>
              <a:t>=rOsytU9ERAQ</a:t>
            </a:r>
            <a:r>
              <a:rPr lang="en-US" dirty="0"/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6AF37B-4C49-284C-9B11-EF05D49A10D3}"/>
              </a:ext>
            </a:extLst>
          </p:cNvPr>
          <p:cNvSpPr txBox="1"/>
          <p:nvPr/>
        </p:nvSpPr>
        <p:spPr>
          <a:xfrm>
            <a:off x="0" y="22109"/>
            <a:ext cx="16080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800" b="1" i="0" dirty="0" err="1">
                <a:solidFill>
                  <a:srgbClr val="292929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Taipy</a:t>
            </a:r>
            <a:endParaRPr lang="en-US" sz="2800" b="1" i="0" dirty="0">
              <a:solidFill>
                <a:srgbClr val="292929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30" name="Picture 6" descr="Taipy | The first open-source Python application builder">
            <a:extLst>
              <a:ext uri="{FF2B5EF4-FFF2-40B4-BE49-F238E27FC236}">
                <a16:creationId xmlns:a16="http://schemas.microsoft.com/office/drawing/2014/main" id="{D8677658-421D-B14E-A6F9-39702AA15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85738" y="154804"/>
            <a:ext cx="2603500" cy="781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C89907C-F7F3-BD17-3390-FE7C5E9E4A43}"/>
              </a:ext>
            </a:extLst>
          </p:cNvPr>
          <p:cNvSpPr txBox="1"/>
          <p:nvPr/>
        </p:nvSpPr>
        <p:spPr>
          <a:xfrm>
            <a:off x="7824207" y="1310619"/>
            <a:ext cx="1912548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pip install </a:t>
            </a:r>
            <a:r>
              <a:rPr lang="en-US" sz="1200" dirty="0" err="1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taipy</a:t>
            </a:r>
            <a:endParaRPr lang="en-US" sz="1200" dirty="0">
              <a:solidFill>
                <a:srgbClr val="0070C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pic>
        <p:nvPicPr>
          <p:cNvPr id="1032" name="Picture 8" descr="Getting Started with Taipy - Taipy">
            <a:extLst>
              <a:ext uri="{FF2B5EF4-FFF2-40B4-BE49-F238E27FC236}">
                <a16:creationId xmlns:a16="http://schemas.microsoft.com/office/drawing/2014/main" id="{6169EF5A-A674-3FFC-92AD-FFAF12D3E1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71958" y="3131115"/>
            <a:ext cx="6211614" cy="3235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908DAFB-1C2A-677D-1EB2-84AA3193150D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82998" y="3218105"/>
            <a:ext cx="4522096" cy="301744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2208C07-57AF-96DD-4AA9-0D4004ED97A1}"/>
              </a:ext>
            </a:extLst>
          </p:cNvPr>
          <p:cNvSpPr txBox="1"/>
          <p:nvPr/>
        </p:nvSpPr>
        <p:spPr>
          <a:xfrm>
            <a:off x="7824208" y="1735344"/>
            <a:ext cx="3236728" cy="8309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from </a:t>
            </a:r>
            <a:r>
              <a:rPr lang="en-US" sz="1200" dirty="0" err="1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taipy</a:t>
            </a:r>
            <a:r>
              <a:rPr lang="en-US" sz="1200" dirty="0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import </a:t>
            </a:r>
            <a:r>
              <a:rPr lang="en-US" sz="1200" dirty="0" err="1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Gui</a:t>
            </a:r>
            <a:endParaRPr lang="en-US" sz="1200" dirty="0">
              <a:solidFill>
                <a:srgbClr val="0070C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sz="1200" dirty="0">
              <a:solidFill>
                <a:srgbClr val="0070C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sz="1200" dirty="0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page = """ some text """</a:t>
            </a:r>
          </a:p>
          <a:p>
            <a:r>
              <a:rPr lang="en-US" sz="1200" dirty="0" err="1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Gui</a:t>
            </a:r>
            <a:r>
              <a:rPr lang="en-US" sz="1200" dirty="0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(page).run(</a:t>
            </a:r>
            <a:r>
              <a:rPr lang="en-US" sz="1200" dirty="0" err="1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use_reloader</a:t>
            </a:r>
            <a:r>
              <a:rPr lang="en-US" sz="1200" dirty="0">
                <a:solidFill>
                  <a:srgbClr val="0070C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=True) </a:t>
            </a:r>
          </a:p>
        </p:txBody>
      </p:sp>
    </p:spTree>
    <p:extLst>
      <p:ext uri="{BB962C8B-B14F-4D97-AF65-F5344CB8AC3E}">
        <p14:creationId xmlns:p14="http://schemas.microsoft.com/office/powerpoint/2010/main" val="9908519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5130DB6-EAE0-B841-A247-A5E02499036A}"/>
              </a:ext>
            </a:extLst>
          </p:cNvPr>
          <p:cNvSpPr txBox="1"/>
          <p:nvPr/>
        </p:nvSpPr>
        <p:spPr>
          <a:xfrm>
            <a:off x="0" y="93785"/>
            <a:ext cx="5556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Typical Data Organization for Analytics</a:t>
            </a:r>
          </a:p>
        </p:txBody>
      </p:sp>
      <p:sp>
        <p:nvSpPr>
          <p:cNvPr id="3" name="Can 2">
            <a:extLst>
              <a:ext uri="{FF2B5EF4-FFF2-40B4-BE49-F238E27FC236}">
                <a16:creationId xmlns:a16="http://schemas.microsoft.com/office/drawing/2014/main" id="{854B268A-643E-9B4F-B623-63EFBF3615A0}"/>
              </a:ext>
            </a:extLst>
          </p:cNvPr>
          <p:cNvSpPr/>
          <p:nvPr/>
        </p:nvSpPr>
        <p:spPr>
          <a:xfrm>
            <a:off x="779216" y="978078"/>
            <a:ext cx="984738" cy="1254369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OLTP</a:t>
            </a:r>
          </a:p>
          <a:p>
            <a:pPr algn="ctr"/>
            <a:r>
              <a:rPr lang="en-US" dirty="0"/>
              <a:t>DB</a:t>
            </a:r>
          </a:p>
        </p:txBody>
      </p:sp>
      <p:pic>
        <p:nvPicPr>
          <p:cNvPr id="1026" name="Picture 2" descr="Multiple Files Icon - 6244 - Dryicons">
            <a:extLst>
              <a:ext uri="{FF2B5EF4-FFF2-40B4-BE49-F238E27FC236}">
                <a16:creationId xmlns:a16="http://schemas.microsoft.com/office/drawing/2014/main" id="{318D204D-22B8-154C-8595-E8A970098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8586" y="2492977"/>
            <a:ext cx="1184031" cy="1184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5BB060B-5423-9043-8B16-33F8CFBAE9E8}"/>
              </a:ext>
            </a:extLst>
          </p:cNvPr>
          <p:cNvSpPr txBox="1"/>
          <p:nvPr/>
        </p:nvSpPr>
        <p:spPr>
          <a:xfrm>
            <a:off x="280986" y="3763054"/>
            <a:ext cx="6799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Files</a:t>
            </a:r>
          </a:p>
        </p:txBody>
      </p:sp>
      <p:pic>
        <p:nvPicPr>
          <p:cNvPr id="1028" name="Picture 4" descr="Rest API Icon - Free Download, PNG and Vector">
            <a:extLst>
              <a:ext uri="{FF2B5EF4-FFF2-40B4-BE49-F238E27FC236}">
                <a16:creationId xmlns:a16="http://schemas.microsoft.com/office/drawing/2014/main" id="{0811F92F-5393-A449-AC67-E99DFE48DF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0248" y="4156877"/>
            <a:ext cx="984738" cy="98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nalytics, olap, big data icon - Download on Iconfinder">
            <a:extLst>
              <a:ext uri="{FF2B5EF4-FFF2-40B4-BE49-F238E27FC236}">
                <a16:creationId xmlns:a16="http://schemas.microsoft.com/office/drawing/2014/main" id="{5BB445C1-D1D3-684A-BB8A-8577409662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2325" t="12774" r="12388" b="11796"/>
          <a:stretch/>
        </p:blipFill>
        <p:spPr bwMode="auto">
          <a:xfrm>
            <a:off x="4048551" y="2040538"/>
            <a:ext cx="2112335" cy="2116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C9126FF6-C14E-7B4F-BF11-8F22787B6C46}"/>
              </a:ext>
            </a:extLst>
          </p:cNvPr>
          <p:cNvSpPr/>
          <p:nvPr/>
        </p:nvSpPr>
        <p:spPr>
          <a:xfrm>
            <a:off x="2166352" y="2478690"/>
            <a:ext cx="1406769" cy="1312252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15835FB6-081A-CB44-A9F4-C47DBE54889D}"/>
              </a:ext>
            </a:extLst>
          </p:cNvPr>
          <p:cNvSpPr/>
          <p:nvPr/>
        </p:nvSpPr>
        <p:spPr>
          <a:xfrm>
            <a:off x="6903065" y="3338503"/>
            <a:ext cx="1406769" cy="45243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4322037-4F54-9E4D-A0FB-F0F681C10D99}"/>
              </a:ext>
            </a:extLst>
          </p:cNvPr>
          <p:cNvSpPr/>
          <p:nvPr/>
        </p:nvSpPr>
        <p:spPr>
          <a:xfrm rot="10800000">
            <a:off x="6677510" y="2552691"/>
            <a:ext cx="1406769" cy="45243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3F1EDF-504A-2F45-8374-23559C7C26DD}"/>
              </a:ext>
            </a:extLst>
          </p:cNvPr>
          <p:cNvSpPr txBox="1"/>
          <p:nvPr/>
        </p:nvSpPr>
        <p:spPr>
          <a:xfrm>
            <a:off x="7015145" y="2232447"/>
            <a:ext cx="1069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Queries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82BCAC-B9B4-F045-8EF9-1BC8FFB72315}"/>
              </a:ext>
            </a:extLst>
          </p:cNvPr>
          <p:cNvSpPr txBox="1"/>
          <p:nvPr/>
        </p:nvSpPr>
        <p:spPr>
          <a:xfrm>
            <a:off x="6929211" y="3736694"/>
            <a:ext cx="10691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Results</a:t>
            </a:r>
          </a:p>
        </p:txBody>
      </p:sp>
      <p:pic>
        <p:nvPicPr>
          <p:cNvPr id="1032" name="Picture 8" descr="Interactive Dashboards - Benefits">
            <a:extLst>
              <a:ext uri="{FF2B5EF4-FFF2-40B4-BE49-F238E27FC236}">
                <a16:creationId xmlns:a16="http://schemas.microsoft.com/office/drawing/2014/main" id="{35987B55-3385-A049-8191-961CDB844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852604" y="2232447"/>
            <a:ext cx="3253943" cy="1968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5B5DC0-E23C-EC49-96AC-723901C51D49}"/>
              </a:ext>
            </a:extLst>
          </p:cNvPr>
          <p:cNvSpPr txBox="1"/>
          <p:nvPr/>
        </p:nvSpPr>
        <p:spPr>
          <a:xfrm>
            <a:off x="3573121" y="4201922"/>
            <a:ext cx="31043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</a:rPr>
              <a:t>OLAP database </a:t>
            </a:r>
            <a:br>
              <a:rPr lang="en-US" sz="1800" b="1" dirty="0">
                <a:solidFill>
                  <a:srgbClr val="0070C0"/>
                </a:solidFill>
              </a:rPr>
            </a:br>
            <a:r>
              <a:rPr lang="en-US" sz="1800" b="1" dirty="0">
                <a:solidFill>
                  <a:srgbClr val="0070C0"/>
                </a:solidFill>
              </a:rPr>
              <a:t>with columnar storage </a:t>
            </a:r>
            <a:br>
              <a:rPr lang="en-US" sz="1800" dirty="0"/>
            </a:br>
            <a:r>
              <a:rPr lang="en-US" sz="1800" dirty="0"/>
              <a:t>for fast and flexible querying</a:t>
            </a:r>
            <a:br>
              <a:rPr lang="en-US" sz="1800" dirty="0"/>
            </a:br>
            <a:r>
              <a:rPr lang="en-US" sz="1800" dirty="0"/>
              <a:t>(a.k.a. Analytical Store).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EF4D67-6F3D-4740-AB35-D5180A5AB412}"/>
              </a:ext>
            </a:extLst>
          </p:cNvPr>
          <p:cNvSpPr txBox="1"/>
          <p:nvPr/>
        </p:nvSpPr>
        <p:spPr>
          <a:xfrm>
            <a:off x="6889421" y="5967919"/>
            <a:ext cx="52171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Rise and Fall of the OLAP Cubes:</a:t>
            </a:r>
          </a:p>
          <a:p>
            <a:r>
              <a:rPr lang="en-US" dirty="0">
                <a:hlinkClick r:id="rId6"/>
              </a:rPr>
              <a:t>https://www.holistics.io/blog/the-rise-and-fall-of-the-olap-cube/</a:t>
            </a:r>
            <a:r>
              <a:rPr lang="en-US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F06A897-448E-FC4A-91E6-06E28F891253}"/>
              </a:ext>
            </a:extLst>
          </p:cNvPr>
          <p:cNvSpPr txBox="1"/>
          <p:nvPr/>
        </p:nvSpPr>
        <p:spPr>
          <a:xfrm>
            <a:off x="9002158" y="4218285"/>
            <a:ext cx="31043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solidFill>
                  <a:srgbClr val="0070C0"/>
                </a:solidFill>
              </a:rPr>
              <a:t>Interactive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</a:rPr>
              <a:t>Dashboards</a:t>
            </a:r>
          </a:p>
          <a:p>
            <a:pPr algn="ctr"/>
            <a:r>
              <a:rPr lang="en-US" sz="1800" b="1" dirty="0">
                <a:solidFill>
                  <a:srgbClr val="0070C0"/>
                </a:solidFill>
              </a:rPr>
              <a:t>(Power BI, Tableau, etc.)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06584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/>
          <p:nvPr/>
        </p:nvSpPr>
        <p:spPr>
          <a:xfrm>
            <a:off x="0" y="0"/>
            <a:ext cx="58824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Databases optimized for analytics.</a:t>
            </a:r>
            <a:endParaRPr sz="2400" b="1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Databases can be optimized for </a:t>
            </a:r>
            <a:r>
              <a:rPr lang="en-US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OLTP (On-Line Transactional Processing)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or </a:t>
            </a:r>
            <a:r>
              <a:rPr lang="en-US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OLAP (On-Line Analytical Processing)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For analytics we need OLAP databases.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They achieve high performance of queries by using columnar indexes, massive parallelism, taking advantage of large memory and GPU.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Columnar Indexes: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Here is a short video (4 min) made long time ago (in 2011) showing performance advantage of columnar store indexes in Microsoft SQL server.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  <a:hlinkClick r:id="rId3"/>
              </a:rPr>
              <a:t>https://www.youtube.com/watch?v=vPN8_PCsJm4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The video demonstrates that columnar indexing is at least 40 times faster than traditional index. The query was done over a 2 Billion rows "fact" table.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Note - this video is ~8 years old. Since then MS SQL Server made lots of other performance improvements.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first release of MS SQL Server was on April 24, 1989, 30 years!!</a:t>
            </a:r>
            <a:endParaRPr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Modern hardware is much faster than that used in the above video.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Columnar store indexing is standard/default nowadays.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And of course it is available on Microsoft SQL Server on Azure cloud.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Microsoft SQL Datawarehouse on Azure cloud - fast OLAP solution.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  <a:hlinkClick r:id="rId4"/>
              </a:rPr>
              <a:t>https://azure.microsoft.com/en-us/services/sql-data-warehouse/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SSAS = Microsoft SQL Server Analysis Services – uses tabular models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( in-memory compressed databases) for serving fast queries to BI tools: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- </a:t>
            </a:r>
            <a:r>
              <a:rPr lang="en-US" dirty="0">
                <a:hlinkClick r:id="rId5"/>
              </a:rPr>
              <a:t>https://en.wikipedia.org/wiki/Microsoft_Analysis_Services</a:t>
            </a:r>
            <a:r>
              <a:rPr lang="en-US" dirty="0"/>
              <a:t> </a:t>
            </a:r>
            <a:endParaRPr lang="en-US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6028050" y="-1"/>
            <a:ext cx="6164100" cy="46184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Power BI - Standard Microsoft Business Intelligence tool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  <a:hlinkClick r:id="rId6"/>
              </a:rPr>
              <a:t>https://powerbi.microsoft.com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lvl="0">
              <a:buClr>
                <a:schemeClr val="dk1"/>
              </a:buClr>
              <a:buSzPts val="11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Demo of how fast Power BI Premium works with MS SQL Server - 500+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Mln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rows of data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  <a:hlinkClick r:id="rId7"/>
              </a:rPr>
              <a:t>https://www.youtube.com/watch?v=mQyFp2MSl-s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Demo of 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Kinetica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DB using Tableau &amp; Power BI: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dirty="0">
                <a:latin typeface="Calibri"/>
                <a:ea typeface="Calibri"/>
                <a:cs typeface="Calibri"/>
                <a:sym typeface="Calibri"/>
                <a:hlinkClick r:id="rId8"/>
              </a:rPr>
              <a:t>https://www.youtube.com/watch?v=7XliLU7ZC_s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Notice: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sub-second response on billions of rows of data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not need to create indexes, no wait time, fast load (even live streaming) of data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Main points: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you can select from many different BI tools - they all support SQL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you can select from many SQL databases - they are fast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you can simplify your development time using standard SQL features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you can select dedicated hardware to tune your speed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you can achieve very fast response time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- you can enjoy lower prices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63A6C75-68B8-5644-948E-180B3A70F546}"/>
              </a:ext>
            </a:extLst>
          </p:cNvPr>
          <p:cNvSpPr txBox="1"/>
          <p:nvPr/>
        </p:nvSpPr>
        <p:spPr>
          <a:xfrm>
            <a:off x="120316" y="108284"/>
            <a:ext cx="60157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Columnar Index = </a:t>
            </a:r>
            <a:r>
              <a:rPr lang="en-US" sz="2400" b="1" dirty="0" err="1">
                <a:latin typeface="Arial" panose="020B0604020202020204" pitchFamily="34" charset="0"/>
                <a:cs typeface="Arial" panose="020B0604020202020204" pitchFamily="34" charset="0"/>
              </a:rPr>
              <a:t>Columnstore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Indexes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5A4C8B-3597-654F-9DC6-BEBE8FF288E1}"/>
              </a:ext>
            </a:extLst>
          </p:cNvPr>
          <p:cNvSpPr txBox="1"/>
          <p:nvPr/>
        </p:nvSpPr>
        <p:spPr>
          <a:xfrm>
            <a:off x="108283" y="770021"/>
            <a:ext cx="70866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column-oriented DBMS (or columnar database management system) stores data tables by column rather than by row. Mostly used for analytical queries on large tables. Query performance can be 10-40 times faster than in traditional row-accessing DBMS.</a:t>
            </a:r>
          </a:p>
          <a:p>
            <a:endParaRPr lang="en-US" dirty="0"/>
          </a:p>
          <a:p>
            <a:r>
              <a:rPr lang="en-US" dirty="0"/>
              <a:t>But inserts are slower (need to add and compress) - not suited for OLTP transactional databases.</a:t>
            </a:r>
          </a:p>
          <a:p>
            <a:endParaRPr lang="en-US" dirty="0"/>
          </a:p>
          <a:p>
            <a:r>
              <a:rPr lang="en-US" dirty="0"/>
              <a:t>Column data is of uniform type – therefore it can be compressed better than row-oriented data (using bitmap indexes and sorting).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1914E6-B684-EF42-BA16-C01A7614821D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72642" y="108284"/>
            <a:ext cx="3683000" cy="1879600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77DE5E6-0D8B-2547-A9FF-70ADBADC8F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8924180"/>
              </p:ext>
            </p:extLst>
          </p:nvPr>
        </p:nvGraphicFramePr>
        <p:xfrm>
          <a:off x="120316" y="2934783"/>
          <a:ext cx="7303168" cy="360474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51584">
                  <a:extLst>
                    <a:ext uri="{9D8B030D-6E8A-4147-A177-3AD203B41FA5}">
                      <a16:colId xmlns:a16="http://schemas.microsoft.com/office/drawing/2014/main" val="2504409829"/>
                    </a:ext>
                  </a:extLst>
                </a:gridCol>
                <a:gridCol w="3651584">
                  <a:extLst>
                    <a:ext uri="{9D8B030D-6E8A-4147-A177-3AD203B41FA5}">
                      <a16:colId xmlns:a16="http://schemas.microsoft.com/office/drawing/2014/main" val="192332449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Traditional Row-storing DB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Columnar storing DB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20369"/>
                  </a:ext>
                </a:extLst>
              </a:tr>
              <a:tr h="852420">
                <a:tc>
                  <a:txBody>
                    <a:bodyPr/>
                    <a:lstStyle/>
                    <a:p>
                      <a:r>
                        <a:rPr lang="en-US" dirty="0"/>
                        <a:t>Excessive disk IO – read whole rows, discards most columns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Disk IO smaller because we need to read only few columns. This allows to fit more rows into memory, thus making the query much faster </a:t>
                      </a:r>
                      <a:r>
                        <a:rPr lang="en-US"/>
                        <a:t>(all-in-memory).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7469239"/>
                  </a:ext>
                </a:extLst>
              </a:tr>
              <a:tr h="587222">
                <a:tc>
                  <a:txBody>
                    <a:bodyPr/>
                    <a:lstStyle/>
                    <a:p>
                      <a:r>
                        <a:rPr lang="en-US" dirty="0"/>
                        <a:t>Compression is not very good.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 data compression using the fact that all data in one column has the same type.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98359"/>
                  </a:ext>
                </a:extLst>
              </a:tr>
              <a:tr h="4546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Good random access.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Good for analytics, not so good for random access.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93754"/>
                  </a:ext>
                </a:extLst>
              </a:tr>
              <a:tr h="29750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Can use clustered and </a:t>
                      </a:r>
                      <a:r>
                        <a:rPr lang="en-US" dirty="0" err="1"/>
                        <a:t>nonclustered</a:t>
                      </a:r>
                      <a:r>
                        <a:rPr lang="en-US" dirty="0"/>
                        <a:t> indexes.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 err="1"/>
                        <a:t>Columnstore</a:t>
                      </a:r>
                      <a:r>
                        <a:rPr lang="en-US" dirty="0"/>
                        <a:t> index is usually clustered. But also can use separate </a:t>
                      </a:r>
                      <a:r>
                        <a:rPr lang="en-US" dirty="0" err="1"/>
                        <a:t>nonclustered</a:t>
                      </a:r>
                      <a:r>
                        <a:rPr lang="en-US" dirty="0"/>
                        <a:t> indexes for some columns.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7341525"/>
                  </a:ext>
                </a:extLst>
              </a:tr>
              <a:tr h="45753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Good for transactions (OLTP)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/>
                        <a:t>Good for read-only analytical queries in big fact tables (OLAP)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18448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7F9824DD-4EDC-7E43-AAE2-3E9CD88A7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2642" y="2709110"/>
            <a:ext cx="3733721" cy="2380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66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7"/>
          <p:cNvSpPr txBox="1"/>
          <p:nvPr/>
        </p:nvSpPr>
        <p:spPr>
          <a:xfrm>
            <a:off x="100016" y="0"/>
            <a:ext cx="67707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latin typeface="Calibri"/>
                <a:ea typeface="Calibri"/>
                <a:cs typeface="Calibri"/>
                <a:sym typeface="Calibri"/>
              </a:rPr>
              <a:t>Inverted Indexes: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Salesforce Einstein Analytics stores data not in regular SQL database, but in files and so called "inverted indexes" (II).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The motivation for selecting this technology was to have fast interactive data access.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The price to pay - the slowness of creating these "inverted indexes".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Every time you add data - you need to rebuild the whole index.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This article gives a nice explanation of what is II: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- https://</a:t>
            </a:r>
            <a:r>
              <a:rPr lang="en-US" dirty="0" err="1">
                <a:latin typeface="Calibri"/>
                <a:ea typeface="Calibri"/>
                <a:cs typeface="Calibri"/>
                <a:sym typeface="Calibri"/>
              </a:rPr>
              <a:t>www.eternussolutions.com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/2016/11/13/10-things-love-wave-analytics/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And here is a picture showing the data - and its inverted index.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128" y="2474170"/>
            <a:ext cx="6096000" cy="2752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/>
        </p:nvSpPr>
        <p:spPr>
          <a:xfrm>
            <a:off x="7207450" y="108700"/>
            <a:ext cx="4911600" cy="48776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I've first worked with an SQL database with compressed bitmap indexes in 2001-2002. The database was called "</a:t>
            </a:r>
            <a:r>
              <a:rPr lang="en-US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Sybase IQ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".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It was an SQL database for doing analytics (as opposed to transactional processing).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Since then most SQL database vendors have adopted this "</a:t>
            </a:r>
            <a:r>
              <a:rPr lang="en-US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columnar indexing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". They switched from </a:t>
            </a:r>
            <a:r>
              <a:rPr lang="en-US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row-oriented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 storage and indexing to </a:t>
            </a:r>
            <a:r>
              <a:rPr lang="en-US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compressed column-oriented storage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This is basically equivalent to the "</a:t>
            </a:r>
            <a:r>
              <a:rPr lang="en-US" b="1" dirty="0">
                <a:solidFill>
                  <a:srgbClr val="0070C0"/>
                </a:solidFill>
                <a:latin typeface="Calibri"/>
                <a:ea typeface="Calibri"/>
                <a:cs typeface="Calibri"/>
                <a:sym typeface="Calibri"/>
              </a:rPr>
              <a:t>Inverted Index</a:t>
            </a: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" idea.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Modern SQL databases can provide performance much faster than EA. You just need to select an implementation with appropriate characteristics.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For example, on AWS (or other clouds) you can select a GPU-based SQL database on a server with terabytes of memory.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This database can query the data and give updates with a speed of a live movie (milliseconds) !!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And we can still use conventional ETL tools and enjoy fast data load speeds.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p17"/>
          <p:cNvSpPr txBox="1"/>
          <p:nvPr/>
        </p:nvSpPr>
        <p:spPr>
          <a:xfrm>
            <a:off x="85728" y="5228865"/>
            <a:ext cx="7125000" cy="15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Inverted indexes are usually implemented as compressed bitmaps - and cached in memory.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They may be also implemented as "conventional" trees.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Here are more links about Inverted indexes: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11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https://www.quora.com/In-database-design-what-exactly-is-the-difference-between-inverted-index-and-a-normal-index</a:t>
            </a:r>
            <a:r>
              <a:rPr lang="en-US" sz="11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11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https://stackoverflow.com/questions/47537318/b-tree-index-vs-inverted-index</a:t>
            </a:r>
            <a:r>
              <a:rPr lang="en-US" sz="11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>
                <a:latin typeface="Calibri"/>
                <a:ea typeface="Calibri"/>
                <a:cs typeface="Calibri"/>
                <a:sym typeface="Calibri"/>
              </a:rPr>
              <a:t>- </a:t>
            </a:r>
            <a:r>
              <a:rPr lang="en-US" sz="1100" u="sng" dirty="0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https://en.wikipedia.org/wiki/Inverted_index</a:t>
            </a:r>
            <a:r>
              <a:rPr lang="en-US" sz="11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2728</Words>
  <Application>Microsoft Macintosh PowerPoint</Application>
  <PresentationFormat>Widescreen</PresentationFormat>
  <Paragraphs>245</Paragraphs>
  <Slides>10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Menlo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Lev Selector</cp:lastModifiedBy>
  <cp:revision>39</cp:revision>
  <cp:lastPrinted>2020-07-13T02:48:41Z</cp:lastPrinted>
  <dcterms:modified xsi:type="dcterms:W3CDTF">2023-04-16T21:55:32Z</dcterms:modified>
</cp:coreProperties>
</file>